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3" r:id="rId1"/>
  </p:sldMasterIdLst>
  <p:sldIdLst>
    <p:sldId id="262" r:id="rId2"/>
    <p:sldId id="256" r:id="rId3"/>
    <p:sldId id="257" r:id="rId4"/>
    <p:sldId id="258" r:id="rId5"/>
    <p:sldId id="259" r:id="rId6"/>
    <p:sldId id="260" r:id="rId7"/>
    <p:sldId id="263" r:id="rId8"/>
    <p:sldId id="264" r:id="rId9"/>
    <p:sldId id="265" r:id="rId10"/>
    <p:sldId id="266" r:id="rId11"/>
    <p:sldId id="267" r:id="rId12"/>
    <p:sldId id="268" r:id="rId13"/>
    <p:sldId id="270" r:id="rId14"/>
    <p:sldId id="269" r:id="rId15"/>
    <p:sldId id="271" r:id="rId16"/>
    <p:sldId id="273" r:id="rId17"/>
    <p:sldId id="272" r:id="rId18"/>
    <p:sldId id="277" r:id="rId19"/>
    <p:sldId id="276" r:id="rId20"/>
    <p:sldId id="274" r:id="rId21"/>
    <p:sldId id="279" r:id="rId22"/>
    <p:sldId id="278" r:id="rId23"/>
    <p:sldId id="280" r:id="rId24"/>
    <p:sldId id="281" r:id="rId25"/>
    <p:sldId id="28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DA84D6-919D-B9A5-DA65-AAE5E78A231C}" v="640" dt="2025-01-19T13:51:28.842"/>
    <p1510:client id="{617E527A-F748-C6CC-AF56-BDA4D148D92C}" v="31" dt="2025-01-19T16:57:14.907"/>
    <p1510:client id="{8A595456-5525-10D4-B1E4-57DC9EDE61F5}" v="75" dt="2025-01-19T16:10:14.194"/>
    <p1510:client id="{D1B6F2F3-904B-4E97-46CE-0CE892D079C1}" v="693" dt="2025-01-19T16:35:29.579"/>
    <p1510:client id="{F2294668-2DF4-9882-0633-8F5ED6B8B9AF}" v="128" dt="2025-01-18T20:57:43.4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86B2A5-14E1-40A2-94ED-0C16DD66E65C}" type="doc">
      <dgm:prSet loTypeId="urn:microsoft.com/office/officeart/2018/5/layout/IconLeaf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94D9BD6A-F82D-4409-8A89-D841F4794AE1}">
      <dgm:prSet/>
      <dgm:spPr/>
      <dgm:t>
        <a:bodyPr/>
        <a:lstStyle/>
        <a:p>
          <a:pPr>
            <a:defRPr cap="all"/>
          </a:pPr>
          <a:r>
            <a:rPr lang="en-US"/>
            <a:t>Box office revenue</a:t>
          </a:r>
        </a:p>
      </dgm:t>
    </dgm:pt>
    <dgm:pt modelId="{35D15A27-086B-4247-8573-4AB39CF69591}" type="parTrans" cxnId="{C35050D1-ACAC-4BEF-AF75-CF002F60B3FC}">
      <dgm:prSet/>
      <dgm:spPr/>
      <dgm:t>
        <a:bodyPr/>
        <a:lstStyle/>
        <a:p>
          <a:endParaRPr lang="en-US"/>
        </a:p>
      </dgm:t>
    </dgm:pt>
    <dgm:pt modelId="{00507269-FCD4-405D-AEA9-F5B4213DA229}" type="sibTrans" cxnId="{C35050D1-ACAC-4BEF-AF75-CF002F60B3FC}">
      <dgm:prSet/>
      <dgm:spPr/>
      <dgm:t>
        <a:bodyPr/>
        <a:lstStyle/>
        <a:p>
          <a:endParaRPr lang="en-US"/>
        </a:p>
      </dgm:t>
    </dgm:pt>
    <dgm:pt modelId="{A2E8CF78-3DC0-43ED-AC6A-61C3F8379FA5}">
      <dgm:prSet/>
      <dgm:spPr/>
      <dgm:t>
        <a:bodyPr/>
        <a:lstStyle/>
        <a:p>
          <a:pPr>
            <a:defRPr cap="all"/>
          </a:pPr>
          <a:r>
            <a:rPr lang="en-US"/>
            <a:t>Genre of movies</a:t>
          </a:r>
        </a:p>
      </dgm:t>
    </dgm:pt>
    <dgm:pt modelId="{114732D7-631D-4790-A16E-6D0BAB6E2ACC}" type="parTrans" cxnId="{57CE4889-2A36-44DB-93E5-5B4A474429F0}">
      <dgm:prSet/>
      <dgm:spPr/>
      <dgm:t>
        <a:bodyPr/>
        <a:lstStyle/>
        <a:p>
          <a:endParaRPr lang="en-US"/>
        </a:p>
      </dgm:t>
    </dgm:pt>
    <dgm:pt modelId="{89F4261B-EF49-4D3C-9E89-024B7ADD41B3}" type="sibTrans" cxnId="{57CE4889-2A36-44DB-93E5-5B4A474429F0}">
      <dgm:prSet/>
      <dgm:spPr/>
      <dgm:t>
        <a:bodyPr/>
        <a:lstStyle/>
        <a:p>
          <a:endParaRPr lang="en-US"/>
        </a:p>
      </dgm:t>
    </dgm:pt>
    <dgm:pt modelId="{0FD990B3-EF74-46B6-9B6F-DD8425AE36DF}">
      <dgm:prSet/>
      <dgm:spPr/>
      <dgm:t>
        <a:bodyPr/>
        <a:lstStyle/>
        <a:p>
          <a:pPr>
            <a:defRPr cap="all"/>
          </a:pPr>
          <a:r>
            <a:rPr lang="en-US"/>
            <a:t>Cast and crew </a:t>
          </a:r>
        </a:p>
      </dgm:t>
    </dgm:pt>
    <dgm:pt modelId="{C34C061F-E0D0-4B15-8859-10033EE949D1}" type="parTrans" cxnId="{EA60615C-5342-49DC-87FD-CEE4646F10A0}">
      <dgm:prSet/>
      <dgm:spPr/>
      <dgm:t>
        <a:bodyPr/>
        <a:lstStyle/>
        <a:p>
          <a:endParaRPr lang="en-US"/>
        </a:p>
      </dgm:t>
    </dgm:pt>
    <dgm:pt modelId="{AE02A120-45A4-40CE-BB56-15FB099A430C}" type="sibTrans" cxnId="{EA60615C-5342-49DC-87FD-CEE4646F10A0}">
      <dgm:prSet/>
      <dgm:spPr/>
      <dgm:t>
        <a:bodyPr/>
        <a:lstStyle/>
        <a:p>
          <a:endParaRPr lang="en-US"/>
        </a:p>
      </dgm:t>
    </dgm:pt>
    <dgm:pt modelId="{6CF43F03-5340-48D1-A75B-A6FD721D52BC}">
      <dgm:prSet/>
      <dgm:spPr/>
      <dgm:t>
        <a:bodyPr/>
        <a:lstStyle/>
        <a:p>
          <a:pPr>
            <a:defRPr cap="all"/>
          </a:pPr>
          <a:r>
            <a:rPr lang="en-US"/>
            <a:t>Release dates of Movies</a:t>
          </a:r>
        </a:p>
      </dgm:t>
    </dgm:pt>
    <dgm:pt modelId="{7D851E92-D671-4AD6-8FE5-6E0FB09A6AF3}" type="parTrans" cxnId="{9123F94B-2A1B-4A8B-9490-C7EDECD56F8C}">
      <dgm:prSet/>
      <dgm:spPr/>
      <dgm:t>
        <a:bodyPr/>
        <a:lstStyle/>
        <a:p>
          <a:endParaRPr lang="en-US"/>
        </a:p>
      </dgm:t>
    </dgm:pt>
    <dgm:pt modelId="{459D47B5-EB24-454E-A197-65D0EEC8521E}" type="sibTrans" cxnId="{9123F94B-2A1B-4A8B-9490-C7EDECD56F8C}">
      <dgm:prSet/>
      <dgm:spPr/>
      <dgm:t>
        <a:bodyPr/>
        <a:lstStyle/>
        <a:p>
          <a:endParaRPr lang="en-US"/>
        </a:p>
      </dgm:t>
    </dgm:pt>
    <dgm:pt modelId="{666FBFD0-41EE-4945-AAC1-60B4E6122144}" type="pres">
      <dgm:prSet presAssocID="{F986B2A5-14E1-40A2-94ED-0C16DD66E65C}" presName="root" presStyleCnt="0">
        <dgm:presLayoutVars>
          <dgm:dir/>
          <dgm:resizeHandles val="exact"/>
        </dgm:presLayoutVars>
      </dgm:prSet>
      <dgm:spPr/>
    </dgm:pt>
    <dgm:pt modelId="{7D01B53A-1D9C-4B75-A03A-DC40207DD8C4}" type="pres">
      <dgm:prSet presAssocID="{94D9BD6A-F82D-4409-8A89-D841F4794AE1}" presName="compNode" presStyleCnt="0"/>
      <dgm:spPr/>
    </dgm:pt>
    <dgm:pt modelId="{54EC6664-6DF2-4827-865E-1C4197E2F0F4}" type="pres">
      <dgm:prSet presAssocID="{94D9BD6A-F82D-4409-8A89-D841F4794AE1}" presName="iconBgRect" presStyleLbl="bgShp" presStyleIdx="0" presStyleCnt="4"/>
      <dgm:spPr>
        <a:prstGeom prst="round2DiagRect">
          <a:avLst>
            <a:gd name="adj1" fmla="val 29727"/>
            <a:gd name="adj2" fmla="val 0"/>
          </a:avLst>
        </a:prstGeom>
      </dgm:spPr>
    </dgm:pt>
    <dgm:pt modelId="{447E9F4A-C606-4DDB-9310-9C3578C5FE80}" type="pres">
      <dgm:prSet presAssocID="{94D9BD6A-F82D-4409-8A89-D841F4794AE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oney"/>
        </a:ext>
      </dgm:extLst>
    </dgm:pt>
    <dgm:pt modelId="{67B3953B-CC92-49DC-8B5F-051DBA1B6963}" type="pres">
      <dgm:prSet presAssocID="{94D9BD6A-F82D-4409-8A89-D841F4794AE1}" presName="spaceRect" presStyleCnt="0"/>
      <dgm:spPr/>
    </dgm:pt>
    <dgm:pt modelId="{6E1EFF85-5D9D-4537-BF23-3CDB085FBF98}" type="pres">
      <dgm:prSet presAssocID="{94D9BD6A-F82D-4409-8A89-D841F4794AE1}" presName="textRect" presStyleLbl="revTx" presStyleIdx="0" presStyleCnt="4">
        <dgm:presLayoutVars>
          <dgm:chMax val="1"/>
          <dgm:chPref val="1"/>
        </dgm:presLayoutVars>
      </dgm:prSet>
      <dgm:spPr/>
    </dgm:pt>
    <dgm:pt modelId="{542AB9D3-9FC3-4779-8AE4-11D87CB9A539}" type="pres">
      <dgm:prSet presAssocID="{00507269-FCD4-405D-AEA9-F5B4213DA229}" presName="sibTrans" presStyleCnt="0"/>
      <dgm:spPr/>
    </dgm:pt>
    <dgm:pt modelId="{8FDFB2AE-FB5E-4983-8E2E-373CC0F145F5}" type="pres">
      <dgm:prSet presAssocID="{A2E8CF78-3DC0-43ED-AC6A-61C3F8379FA5}" presName="compNode" presStyleCnt="0"/>
      <dgm:spPr/>
    </dgm:pt>
    <dgm:pt modelId="{B34440B8-A636-4F17-8DA2-D12AFD70FC62}" type="pres">
      <dgm:prSet presAssocID="{A2E8CF78-3DC0-43ED-AC6A-61C3F8379FA5}" presName="iconBgRect" presStyleLbl="bgShp" presStyleIdx="1" presStyleCnt="4"/>
      <dgm:spPr>
        <a:prstGeom prst="round2DiagRect">
          <a:avLst>
            <a:gd name="adj1" fmla="val 29727"/>
            <a:gd name="adj2" fmla="val 0"/>
          </a:avLst>
        </a:prstGeom>
      </dgm:spPr>
    </dgm:pt>
    <dgm:pt modelId="{1235521C-8131-4407-B997-3DFAD67B3A21}" type="pres">
      <dgm:prSet presAssocID="{A2E8CF78-3DC0-43ED-AC6A-61C3F8379FA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Video camera"/>
        </a:ext>
      </dgm:extLst>
    </dgm:pt>
    <dgm:pt modelId="{8FF6DC31-E18D-4EE7-BA3D-BE5A155E99E4}" type="pres">
      <dgm:prSet presAssocID="{A2E8CF78-3DC0-43ED-AC6A-61C3F8379FA5}" presName="spaceRect" presStyleCnt="0"/>
      <dgm:spPr/>
    </dgm:pt>
    <dgm:pt modelId="{537F4533-3DAF-4873-BFB2-036D8474D3C8}" type="pres">
      <dgm:prSet presAssocID="{A2E8CF78-3DC0-43ED-AC6A-61C3F8379FA5}" presName="textRect" presStyleLbl="revTx" presStyleIdx="1" presStyleCnt="4">
        <dgm:presLayoutVars>
          <dgm:chMax val="1"/>
          <dgm:chPref val="1"/>
        </dgm:presLayoutVars>
      </dgm:prSet>
      <dgm:spPr/>
    </dgm:pt>
    <dgm:pt modelId="{FCED870B-7677-48E5-8111-04ED13095CB7}" type="pres">
      <dgm:prSet presAssocID="{89F4261B-EF49-4D3C-9E89-024B7ADD41B3}" presName="sibTrans" presStyleCnt="0"/>
      <dgm:spPr/>
    </dgm:pt>
    <dgm:pt modelId="{038C2D93-26E0-47A3-A8CA-AB86D3320E24}" type="pres">
      <dgm:prSet presAssocID="{0FD990B3-EF74-46B6-9B6F-DD8425AE36DF}" presName="compNode" presStyleCnt="0"/>
      <dgm:spPr/>
    </dgm:pt>
    <dgm:pt modelId="{148DA368-C6EB-4457-B7A1-7DC274556484}" type="pres">
      <dgm:prSet presAssocID="{0FD990B3-EF74-46B6-9B6F-DD8425AE36DF}" presName="iconBgRect" presStyleLbl="bgShp" presStyleIdx="2" presStyleCnt="4"/>
      <dgm:spPr>
        <a:prstGeom prst="round2DiagRect">
          <a:avLst>
            <a:gd name="adj1" fmla="val 29727"/>
            <a:gd name="adj2" fmla="val 0"/>
          </a:avLst>
        </a:prstGeom>
      </dgm:spPr>
    </dgm:pt>
    <dgm:pt modelId="{A55038D7-0249-4EAF-99C8-DB74813588F9}" type="pres">
      <dgm:prSet presAssocID="{0FD990B3-EF74-46B6-9B6F-DD8425AE36DF}"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rama"/>
        </a:ext>
      </dgm:extLst>
    </dgm:pt>
    <dgm:pt modelId="{CF0E6CF0-2D98-4D13-8D33-13F585F4D000}" type="pres">
      <dgm:prSet presAssocID="{0FD990B3-EF74-46B6-9B6F-DD8425AE36DF}" presName="spaceRect" presStyleCnt="0"/>
      <dgm:spPr/>
    </dgm:pt>
    <dgm:pt modelId="{FCFE19C2-2FEE-4717-9D9A-EBBFAFD01E0B}" type="pres">
      <dgm:prSet presAssocID="{0FD990B3-EF74-46B6-9B6F-DD8425AE36DF}" presName="textRect" presStyleLbl="revTx" presStyleIdx="2" presStyleCnt="4">
        <dgm:presLayoutVars>
          <dgm:chMax val="1"/>
          <dgm:chPref val="1"/>
        </dgm:presLayoutVars>
      </dgm:prSet>
      <dgm:spPr/>
    </dgm:pt>
    <dgm:pt modelId="{6E2A4A39-4E08-4B83-9075-A6ABDDB508DE}" type="pres">
      <dgm:prSet presAssocID="{AE02A120-45A4-40CE-BB56-15FB099A430C}" presName="sibTrans" presStyleCnt="0"/>
      <dgm:spPr/>
    </dgm:pt>
    <dgm:pt modelId="{695266D1-BDC2-442A-A3D3-B20005CDCA28}" type="pres">
      <dgm:prSet presAssocID="{6CF43F03-5340-48D1-A75B-A6FD721D52BC}" presName="compNode" presStyleCnt="0"/>
      <dgm:spPr/>
    </dgm:pt>
    <dgm:pt modelId="{657B0706-306C-42A8-89CC-B36E39D6C58E}" type="pres">
      <dgm:prSet presAssocID="{6CF43F03-5340-48D1-A75B-A6FD721D52BC}" presName="iconBgRect" presStyleLbl="bgShp" presStyleIdx="3" presStyleCnt="4"/>
      <dgm:spPr>
        <a:prstGeom prst="round2DiagRect">
          <a:avLst>
            <a:gd name="adj1" fmla="val 29727"/>
            <a:gd name="adj2" fmla="val 0"/>
          </a:avLst>
        </a:prstGeom>
      </dgm:spPr>
    </dgm:pt>
    <dgm:pt modelId="{80758733-E141-408B-97A7-674BE0D29140}" type="pres">
      <dgm:prSet presAssocID="{6CF43F03-5340-48D1-A75B-A6FD721D52B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lapper board"/>
        </a:ext>
      </dgm:extLst>
    </dgm:pt>
    <dgm:pt modelId="{31208A5C-3889-42FD-BD72-DCBD316137C2}" type="pres">
      <dgm:prSet presAssocID="{6CF43F03-5340-48D1-A75B-A6FD721D52BC}" presName="spaceRect" presStyleCnt="0"/>
      <dgm:spPr/>
    </dgm:pt>
    <dgm:pt modelId="{FA1935AB-8300-40BC-8D5E-AA5B3079CC34}" type="pres">
      <dgm:prSet presAssocID="{6CF43F03-5340-48D1-A75B-A6FD721D52BC}" presName="textRect" presStyleLbl="revTx" presStyleIdx="3" presStyleCnt="4">
        <dgm:presLayoutVars>
          <dgm:chMax val="1"/>
          <dgm:chPref val="1"/>
        </dgm:presLayoutVars>
      </dgm:prSet>
      <dgm:spPr/>
    </dgm:pt>
  </dgm:ptLst>
  <dgm:cxnLst>
    <dgm:cxn modelId="{2153B533-1B4E-4908-A315-9CE2A78D52E6}" type="presOf" srcId="{0FD990B3-EF74-46B6-9B6F-DD8425AE36DF}" destId="{FCFE19C2-2FEE-4717-9D9A-EBBFAFD01E0B}" srcOrd="0" destOrd="0" presId="urn:microsoft.com/office/officeart/2018/5/layout/IconLeafLabelList"/>
    <dgm:cxn modelId="{24F14B38-2361-4B5A-9882-7DB4FFB699A7}" type="presOf" srcId="{F986B2A5-14E1-40A2-94ED-0C16DD66E65C}" destId="{666FBFD0-41EE-4945-AAC1-60B4E6122144}" srcOrd="0" destOrd="0" presId="urn:microsoft.com/office/officeart/2018/5/layout/IconLeafLabelList"/>
    <dgm:cxn modelId="{EA60615C-5342-49DC-87FD-CEE4646F10A0}" srcId="{F986B2A5-14E1-40A2-94ED-0C16DD66E65C}" destId="{0FD990B3-EF74-46B6-9B6F-DD8425AE36DF}" srcOrd="2" destOrd="0" parTransId="{C34C061F-E0D0-4B15-8859-10033EE949D1}" sibTransId="{AE02A120-45A4-40CE-BB56-15FB099A430C}"/>
    <dgm:cxn modelId="{9123F94B-2A1B-4A8B-9490-C7EDECD56F8C}" srcId="{F986B2A5-14E1-40A2-94ED-0C16DD66E65C}" destId="{6CF43F03-5340-48D1-A75B-A6FD721D52BC}" srcOrd="3" destOrd="0" parTransId="{7D851E92-D671-4AD6-8FE5-6E0FB09A6AF3}" sibTransId="{459D47B5-EB24-454E-A197-65D0EEC8521E}"/>
    <dgm:cxn modelId="{57CE4889-2A36-44DB-93E5-5B4A474429F0}" srcId="{F986B2A5-14E1-40A2-94ED-0C16DD66E65C}" destId="{A2E8CF78-3DC0-43ED-AC6A-61C3F8379FA5}" srcOrd="1" destOrd="0" parTransId="{114732D7-631D-4790-A16E-6D0BAB6E2ACC}" sibTransId="{89F4261B-EF49-4D3C-9E89-024B7ADD41B3}"/>
    <dgm:cxn modelId="{16777CAC-94CC-4459-8FA6-8472683E34E1}" type="presOf" srcId="{A2E8CF78-3DC0-43ED-AC6A-61C3F8379FA5}" destId="{537F4533-3DAF-4873-BFB2-036D8474D3C8}" srcOrd="0" destOrd="0" presId="urn:microsoft.com/office/officeart/2018/5/layout/IconLeafLabelList"/>
    <dgm:cxn modelId="{D84523B5-350D-4949-B2EE-357D3741013E}" type="presOf" srcId="{6CF43F03-5340-48D1-A75B-A6FD721D52BC}" destId="{FA1935AB-8300-40BC-8D5E-AA5B3079CC34}" srcOrd="0" destOrd="0" presId="urn:microsoft.com/office/officeart/2018/5/layout/IconLeafLabelList"/>
    <dgm:cxn modelId="{C35050D1-ACAC-4BEF-AF75-CF002F60B3FC}" srcId="{F986B2A5-14E1-40A2-94ED-0C16DD66E65C}" destId="{94D9BD6A-F82D-4409-8A89-D841F4794AE1}" srcOrd="0" destOrd="0" parTransId="{35D15A27-086B-4247-8573-4AB39CF69591}" sibTransId="{00507269-FCD4-405D-AEA9-F5B4213DA229}"/>
    <dgm:cxn modelId="{7EBEFAD1-18D0-4C10-AB21-E7C8CF031043}" type="presOf" srcId="{94D9BD6A-F82D-4409-8A89-D841F4794AE1}" destId="{6E1EFF85-5D9D-4537-BF23-3CDB085FBF98}" srcOrd="0" destOrd="0" presId="urn:microsoft.com/office/officeart/2018/5/layout/IconLeafLabelList"/>
    <dgm:cxn modelId="{D152485E-1037-493D-ABD7-1E848835778E}" type="presParOf" srcId="{666FBFD0-41EE-4945-AAC1-60B4E6122144}" destId="{7D01B53A-1D9C-4B75-A03A-DC40207DD8C4}" srcOrd="0" destOrd="0" presId="urn:microsoft.com/office/officeart/2018/5/layout/IconLeafLabelList"/>
    <dgm:cxn modelId="{0F8C861F-1BB8-4837-8B36-874994EA18E0}" type="presParOf" srcId="{7D01B53A-1D9C-4B75-A03A-DC40207DD8C4}" destId="{54EC6664-6DF2-4827-865E-1C4197E2F0F4}" srcOrd="0" destOrd="0" presId="urn:microsoft.com/office/officeart/2018/5/layout/IconLeafLabelList"/>
    <dgm:cxn modelId="{6050DCE7-39BD-422C-B47B-FB6C2E80EC60}" type="presParOf" srcId="{7D01B53A-1D9C-4B75-A03A-DC40207DD8C4}" destId="{447E9F4A-C606-4DDB-9310-9C3578C5FE80}" srcOrd="1" destOrd="0" presId="urn:microsoft.com/office/officeart/2018/5/layout/IconLeafLabelList"/>
    <dgm:cxn modelId="{60645AB0-31E4-4F03-90DE-373CD64FB8E0}" type="presParOf" srcId="{7D01B53A-1D9C-4B75-A03A-DC40207DD8C4}" destId="{67B3953B-CC92-49DC-8B5F-051DBA1B6963}" srcOrd="2" destOrd="0" presId="urn:microsoft.com/office/officeart/2018/5/layout/IconLeafLabelList"/>
    <dgm:cxn modelId="{17853F8F-509D-4474-8AC0-8A1A54F74C61}" type="presParOf" srcId="{7D01B53A-1D9C-4B75-A03A-DC40207DD8C4}" destId="{6E1EFF85-5D9D-4537-BF23-3CDB085FBF98}" srcOrd="3" destOrd="0" presId="urn:microsoft.com/office/officeart/2018/5/layout/IconLeafLabelList"/>
    <dgm:cxn modelId="{4815786B-AC60-4C24-B000-9E0A68D87E40}" type="presParOf" srcId="{666FBFD0-41EE-4945-AAC1-60B4E6122144}" destId="{542AB9D3-9FC3-4779-8AE4-11D87CB9A539}" srcOrd="1" destOrd="0" presId="urn:microsoft.com/office/officeart/2018/5/layout/IconLeafLabelList"/>
    <dgm:cxn modelId="{9CC07D89-1107-41EE-BFB6-996BEA6B2469}" type="presParOf" srcId="{666FBFD0-41EE-4945-AAC1-60B4E6122144}" destId="{8FDFB2AE-FB5E-4983-8E2E-373CC0F145F5}" srcOrd="2" destOrd="0" presId="urn:microsoft.com/office/officeart/2018/5/layout/IconLeafLabelList"/>
    <dgm:cxn modelId="{B5696262-B402-4722-A2D3-0FAE42067343}" type="presParOf" srcId="{8FDFB2AE-FB5E-4983-8E2E-373CC0F145F5}" destId="{B34440B8-A636-4F17-8DA2-D12AFD70FC62}" srcOrd="0" destOrd="0" presId="urn:microsoft.com/office/officeart/2018/5/layout/IconLeafLabelList"/>
    <dgm:cxn modelId="{BF539BC1-E68A-4D4E-AE0A-21DF594F42A5}" type="presParOf" srcId="{8FDFB2AE-FB5E-4983-8E2E-373CC0F145F5}" destId="{1235521C-8131-4407-B997-3DFAD67B3A21}" srcOrd="1" destOrd="0" presId="urn:microsoft.com/office/officeart/2018/5/layout/IconLeafLabelList"/>
    <dgm:cxn modelId="{4FB9F3C1-ED53-400B-9BBC-08ECF32C2D40}" type="presParOf" srcId="{8FDFB2AE-FB5E-4983-8E2E-373CC0F145F5}" destId="{8FF6DC31-E18D-4EE7-BA3D-BE5A155E99E4}" srcOrd="2" destOrd="0" presId="urn:microsoft.com/office/officeart/2018/5/layout/IconLeafLabelList"/>
    <dgm:cxn modelId="{979AB0DE-D309-4E30-90F1-28A211DCF71D}" type="presParOf" srcId="{8FDFB2AE-FB5E-4983-8E2E-373CC0F145F5}" destId="{537F4533-3DAF-4873-BFB2-036D8474D3C8}" srcOrd="3" destOrd="0" presId="urn:microsoft.com/office/officeart/2018/5/layout/IconLeafLabelList"/>
    <dgm:cxn modelId="{01A8ED9A-8717-4ACD-95F9-650A328E65B7}" type="presParOf" srcId="{666FBFD0-41EE-4945-AAC1-60B4E6122144}" destId="{FCED870B-7677-48E5-8111-04ED13095CB7}" srcOrd="3" destOrd="0" presId="urn:microsoft.com/office/officeart/2018/5/layout/IconLeafLabelList"/>
    <dgm:cxn modelId="{68B3AB0C-B472-4A84-8D01-A6964F281DED}" type="presParOf" srcId="{666FBFD0-41EE-4945-AAC1-60B4E6122144}" destId="{038C2D93-26E0-47A3-A8CA-AB86D3320E24}" srcOrd="4" destOrd="0" presId="urn:microsoft.com/office/officeart/2018/5/layout/IconLeafLabelList"/>
    <dgm:cxn modelId="{41469F7D-AB5F-4AB9-8D00-2B859F0628DD}" type="presParOf" srcId="{038C2D93-26E0-47A3-A8CA-AB86D3320E24}" destId="{148DA368-C6EB-4457-B7A1-7DC274556484}" srcOrd="0" destOrd="0" presId="urn:microsoft.com/office/officeart/2018/5/layout/IconLeafLabelList"/>
    <dgm:cxn modelId="{5D5955B6-3823-4A93-A3D5-D50C95731A92}" type="presParOf" srcId="{038C2D93-26E0-47A3-A8CA-AB86D3320E24}" destId="{A55038D7-0249-4EAF-99C8-DB74813588F9}" srcOrd="1" destOrd="0" presId="urn:microsoft.com/office/officeart/2018/5/layout/IconLeafLabelList"/>
    <dgm:cxn modelId="{49DDC3E4-41D0-41CC-AD71-30804C31D087}" type="presParOf" srcId="{038C2D93-26E0-47A3-A8CA-AB86D3320E24}" destId="{CF0E6CF0-2D98-4D13-8D33-13F585F4D000}" srcOrd="2" destOrd="0" presId="urn:microsoft.com/office/officeart/2018/5/layout/IconLeafLabelList"/>
    <dgm:cxn modelId="{D2A0DB26-4D6F-41F7-B81F-17DB56C01EE4}" type="presParOf" srcId="{038C2D93-26E0-47A3-A8CA-AB86D3320E24}" destId="{FCFE19C2-2FEE-4717-9D9A-EBBFAFD01E0B}" srcOrd="3" destOrd="0" presId="urn:microsoft.com/office/officeart/2018/5/layout/IconLeafLabelList"/>
    <dgm:cxn modelId="{0156F793-97EE-4195-8F49-EF8FD2838F30}" type="presParOf" srcId="{666FBFD0-41EE-4945-AAC1-60B4E6122144}" destId="{6E2A4A39-4E08-4B83-9075-A6ABDDB508DE}" srcOrd="5" destOrd="0" presId="urn:microsoft.com/office/officeart/2018/5/layout/IconLeafLabelList"/>
    <dgm:cxn modelId="{C960A971-8C6A-4962-A03B-E467B129BBBD}" type="presParOf" srcId="{666FBFD0-41EE-4945-AAC1-60B4E6122144}" destId="{695266D1-BDC2-442A-A3D3-B20005CDCA28}" srcOrd="6" destOrd="0" presId="urn:microsoft.com/office/officeart/2018/5/layout/IconLeafLabelList"/>
    <dgm:cxn modelId="{8E22F4FC-5166-4303-BDF0-1E0E9477FC71}" type="presParOf" srcId="{695266D1-BDC2-442A-A3D3-B20005CDCA28}" destId="{657B0706-306C-42A8-89CC-B36E39D6C58E}" srcOrd="0" destOrd="0" presId="urn:microsoft.com/office/officeart/2018/5/layout/IconLeafLabelList"/>
    <dgm:cxn modelId="{231B7068-C487-49B4-82AC-2C7E7F3173E0}" type="presParOf" srcId="{695266D1-BDC2-442A-A3D3-B20005CDCA28}" destId="{80758733-E141-408B-97A7-674BE0D29140}" srcOrd="1" destOrd="0" presId="urn:microsoft.com/office/officeart/2018/5/layout/IconLeafLabelList"/>
    <dgm:cxn modelId="{54055D90-AFF4-4F34-B9CB-E494B9BC8AD9}" type="presParOf" srcId="{695266D1-BDC2-442A-A3D3-B20005CDCA28}" destId="{31208A5C-3889-42FD-BD72-DCBD316137C2}" srcOrd="2" destOrd="0" presId="urn:microsoft.com/office/officeart/2018/5/layout/IconLeafLabelList"/>
    <dgm:cxn modelId="{1C1C8497-CF4A-488B-A5A1-19221108ED46}" type="presParOf" srcId="{695266D1-BDC2-442A-A3D3-B20005CDCA28}" destId="{FA1935AB-8300-40BC-8D5E-AA5B3079CC34}"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302260-6DE2-4474-BE7A-3071AD28546C}" type="doc">
      <dgm:prSet loTypeId="urn:microsoft.com/office/officeart/2016/7/layout/BasicProcessNew" loCatId="process" qsTypeId="urn:microsoft.com/office/officeart/2005/8/quickstyle/simple2" qsCatId="simple" csTypeId="urn:microsoft.com/office/officeart/2005/8/colors/accent0_3" csCatId="mainScheme"/>
      <dgm:spPr/>
      <dgm:t>
        <a:bodyPr/>
        <a:lstStyle/>
        <a:p>
          <a:endParaRPr lang="en-US"/>
        </a:p>
      </dgm:t>
    </dgm:pt>
    <dgm:pt modelId="{6A9BC836-0ABA-4CB6-B02A-7CB21F17FCC8}">
      <dgm:prSet/>
      <dgm:spPr/>
      <dgm:t>
        <a:bodyPr/>
        <a:lstStyle/>
        <a:p>
          <a:r>
            <a:rPr lang="en-US"/>
            <a:t>Handling</a:t>
          </a:r>
        </a:p>
      </dgm:t>
    </dgm:pt>
    <dgm:pt modelId="{9E6D84C0-9911-4446-AF5F-3E161A3DEEAE}" type="parTrans" cxnId="{C1F739B3-C74C-4E0A-8950-FB00E1708EBE}">
      <dgm:prSet/>
      <dgm:spPr/>
      <dgm:t>
        <a:bodyPr/>
        <a:lstStyle/>
        <a:p>
          <a:endParaRPr lang="en-US"/>
        </a:p>
      </dgm:t>
    </dgm:pt>
    <dgm:pt modelId="{158F80A8-4AB4-4151-9C07-D3F87A1D0398}" type="sibTrans" cxnId="{C1F739B3-C74C-4E0A-8950-FB00E1708EBE}">
      <dgm:prSet phldrT="1"/>
      <dgm:spPr/>
      <dgm:t>
        <a:bodyPr/>
        <a:lstStyle/>
        <a:p>
          <a:endParaRPr lang="en-US"/>
        </a:p>
      </dgm:t>
    </dgm:pt>
    <dgm:pt modelId="{C6981970-E0E0-48C4-B781-2F0BF1B7C536}">
      <dgm:prSet/>
      <dgm:spPr/>
      <dgm:t>
        <a:bodyPr/>
        <a:lstStyle/>
        <a:p>
          <a:r>
            <a:rPr lang="en-US"/>
            <a:t>Handling missing values</a:t>
          </a:r>
        </a:p>
      </dgm:t>
    </dgm:pt>
    <dgm:pt modelId="{C3C818EB-F46F-4C9D-B0FB-17EAC5017789}" type="parTrans" cxnId="{AFD38D0C-2CF2-49C3-92DE-74033979C56D}">
      <dgm:prSet/>
      <dgm:spPr/>
      <dgm:t>
        <a:bodyPr/>
        <a:lstStyle/>
        <a:p>
          <a:endParaRPr lang="en-US"/>
        </a:p>
      </dgm:t>
    </dgm:pt>
    <dgm:pt modelId="{FAE64505-EF99-4175-8C68-A2DB542DE342}" type="sibTrans" cxnId="{AFD38D0C-2CF2-49C3-92DE-74033979C56D}">
      <dgm:prSet/>
      <dgm:spPr/>
      <dgm:t>
        <a:bodyPr/>
        <a:lstStyle/>
        <a:p>
          <a:endParaRPr lang="en-US"/>
        </a:p>
      </dgm:t>
    </dgm:pt>
    <dgm:pt modelId="{0D523B70-AEFE-4B4A-85CB-60A146951C23}">
      <dgm:prSet/>
      <dgm:spPr/>
      <dgm:t>
        <a:bodyPr/>
        <a:lstStyle/>
        <a:p>
          <a:r>
            <a:rPr lang="en-US"/>
            <a:t>Removing</a:t>
          </a:r>
        </a:p>
      </dgm:t>
    </dgm:pt>
    <dgm:pt modelId="{0450FF23-F7C8-48C2-A0C3-A5ED7816AD82}" type="parTrans" cxnId="{47E0809E-0DCE-4D07-B183-51A983CF655D}">
      <dgm:prSet/>
      <dgm:spPr/>
      <dgm:t>
        <a:bodyPr/>
        <a:lstStyle/>
        <a:p>
          <a:endParaRPr lang="en-US"/>
        </a:p>
      </dgm:t>
    </dgm:pt>
    <dgm:pt modelId="{55EC5642-1497-4A9A-B29B-0058FCFB2C56}" type="sibTrans" cxnId="{47E0809E-0DCE-4D07-B183-51A983CF655D}">
      <dgm:prSet phldrT="2"/>
      <dgm:spPr/>
      <dgm:t>
        <a:bodyPr/>
        <a:lstStyle/>
        <a:p>
          <a:endParaRPr lang="en-US"/>
        </a:p>
      </dgm:t>
    </dgm:pt>
    <dgm:pt modelId="{FCF4BDA4-CA4C-4068-9D12-B37AEC264D88}">
      <dgm:prSet/>
      <dgm:spPr/>
      <dgm:t>
        <a:bodyPr/>
        <a:lstStyle/>
        <a:p>
          <a:r>
            <a:rPr lang="en-US"/>
            <a:t>Removing duplicates</a:t>
          </a:r>
        </a:p>
      </dgm:t>
    </dgm:pt>
    <dgm:pt modelId="{2A55E7CB-4631-40DC-9B77-6FE4D64CEF9C}" type="parTrans" cxnId="{A2D34A41-0131-4E43-85BF-977AD789AEA7}">
      <dgm:prSet/>
      <dgm:spPr/>
      <dgm:t>
        <a:bodyPr/>
        <a:lstStyle/>
        <a:p>
          <a:endParaRPr lang="en-US"/>
        </a:p>
      </dgm:t>
    </dgm:pt>
    <dgm:pt modelId="{CD3EB4EC-0F51-4926-BB6F-59D853F1D25C}" type="sibTrans" cxnId="{A2D34A41-0131-4E43-85BF-977AD789AEA7}">
      <dgm:prSet/>
      <dgm:spPr/>
      <dgm:t>
        <a:bodyPr/>
        <a:lstStyle/>
        <a:p>
          <a:endParaRPr lang="en-US"/>
        </a:p>
      </dgm:t>
    </dgm:pt>
    <dgm:pt modelId="{7FD69103-E345-4023-BA52-C5C53B92ED21}">
      <dgm:prSet/>
      <dgm:spPr/>
      <dgm:t>
        <a:bodyPr/>
        <a:lstStyle/>
        <a:p>
          <a:r>
            <a:rPr lang="en-US"/>
            <a:t>Ensuring</a:t>
          </a:r>
        </a:p>
      </dgm:t>
    </dgm:pt>
    <dgm:pt modelId="{3DACD025-5873-47F3-9105-1123AABADC91}" type="parTrans" cxnId="{FE72B546-B3AD-401C-A488-A3F0AE6F140D}">
      <dgm:prSet/>
      <dgm:spPr/>
      <dgm:t>
        <a:bodyPr/>
        <a:lstStyle/>
        <a:p>
          <a:endParaRPr lang="en-US"/>
        </a:p>
      </dgm:t>
    </dgm:pt>
    <dgm:pt modelId="{AFD219E4-7DA2-48A6-9315-6154154A5519}" type="sibTrans" cxnId="{FE72B546-B3AD-401C-A488-A3F0AE6F140D}">
      <dgm:prSet phldrT="3"/>
      <dgm:spPr/>
      <dgm:t>
        <a:bodyPr/>
        <a:lstStyle/>
        <a:p>
          <a:endParaRPr lang="en-US"/>
        </a:p>
      </dgm:t>
    </dgm:pt>
    <dgm:pt modelId="{9DABD2FC-8E58-43C2-BAF4-3E4083CA1710}">
      <dgm:prSet/>
      <dgm:spPr/>
      <dgm:t>
        <a:bodyPr/>
        <a:lstStyle/>
        <a:p>
          <a:r>
            <a:rPr lang="en-US"/>
            <a:t>Ensuring consistent formats</a:t>
          </a:r>
        </a:p>
      </dgm:t>
    </dgm:pt>
    <dgm:pt modelId="{34C1053D-289E-4914-AE24-77AB83F748FC}" type="parTrans" cxnId="{F8745D10-6BD1-416A-A5B5-01D248E3254B}">
      <dgm:prSet/>
      <dgm:spPr/>
      <dgm:t>
        <a:bodyPr/>
        <a:lstStyle/>
        <a:p>
          <a:endParaRPr lang="en-US"/>
        </a:p>
      </dgm:t>
    </dgm:pt>
    <dgm:pt modelId="{E6EF273A-0BB8-4922-9E7C-C51F3AA38BDD}" type="sibTrans" cxnId="{F8745D10-6BD1-416A-A5B5-01D248E3254B}">
      <dgm:prSet/>
      <dgm:spPr/>
      <dgm:t>
        <a:bodyPr/>
        <a:lstStyle/>
        <a:p>
          <a:endParaRPr lang="en-US"/>
        </a:p>
      </dgm:t>
    </dgm:pt>
    <dgm:pt modelId="{506BDB8C-05D5-4362-8FC7-E4D9098E8BAF}" type="pres">
      <dgm:prSet presAssocID="{9B302260-6DE2-4474-BE7A-3071AD28546C}" presName="Name0" presStyleCnt="0">
        <dgm:presLayoutVars>
          <dgm:dir/>
          <dgm:resizeHandles val="exact"/>
        </dgm:presLayoutVars>
      </dgm:prSet>
      <dgm:spPr/>
    </dgm:pt>
    <dgm:pt modelId="{5E76F574-7A42-4308-B7B2-D81510EC0D22}" type="pres">
      <dgm:prSet presAssocID="{6A9BC836-0ABA-4CB6-B02A-7CB21F17FCC8}" presName="node" presStyleLbl="node1" presStyleIdx="0" presStyleCnt="5">
        <dgm:presLayoutVars>
          <dgm:bulletEnabled val="1"/>
        </dgm:presLayoutVars>
      </dgm:prSet>
      <dgm:spPr/>
    </dgm:pt>
    <dgm:pt modelId="{70CAD3B6-98B1-4B4B-9ABB-BCFAC451D197}" type="pres">
      <dgm:prSet presAssocID="{158F80A8-4AB4-4151-9C07-D3F87A1D0398}" presName="sibTransSpacerBeforeConnector" presStyleCnt="0"/>
      <dgm:spPr/>
    </dgm:pt>
    <dgm:pt modelId="{36E74ECD-F992-4239-95BA-AA686B68F3D8}" type="pres">
      <dgm:prSet presAssocID="{158F80A8-4AB4-4151-9C07-D3F87A1D0398}" presName="sibTrans" presStyleLbl="node1" presStyleIdx="1" presStyleCnt="5"/>
      <dgm:spPr/>
    </dgm:pt>
    <dgm:pt modelId="{5BC967E8-E5ED-4A62-A456-E87124EEF230}" type="pres">
      <dgm:prSet presAssocID="{158F80A8-4AB4-4151-9C07-D3F87A1D0398}" presName="sibTransSpacerAfterConnector" presStyleCnt="0"/>
      <dgm:spPr/>
    </dgm:pt>
    <dgm:pt modelId="{4D00AC5E-3E25-4B8B-9358-35B6F8FA0F9D}" type="pres">
      <dgm:prSet presAssocID="{0D523B70-AEFE-4B4A-85CB-60A146951C23}" presName="node" presStyleLbl="node1" presStyleIdx="2" presStyleCnt="5">
        <dgm:presLayoutVars>
          <dgm:bulletEnabled val="1"/>
        </dgm:presLayoutVars>
      </dgm:prSet>
      <dgm:spPr/>
    </dgm:pt>
    <dgm:pt modelId="{3F8550AB-A779-4CF9-BE90-B66594179764}" type="pres">
      <dgm:prSet presAssocID="{55EC5642-1497-4A9A-B29B-0058FCFB2C56}" presName="sibTransSpacerBeforeConnector" presStyleCnt="0"/>
      <dgm:spPr/>
    </dgm:pt>
    <dgm:pt modelId="{683FE0B0-B19F-436D-8D51-69E6880CCB6C}" type="pres">
      <dgm:prSet presAssocID="{55EC5642-1497-4A9A-B29B-0058FCFB2C56}" presName="sibTrans" presStyleLbl="node1" presStyleIdx="3" presStyleCnt="5"/>
      <dgm:spPr/>
    </dgm:pt>
    <dgm:pt modelId="{B4236D18-64CC-4706-855B-2388DBE75054}" type="pres">
      <dgm:prSet presAssocID="{55EC5642-1497-4A9A-B29B-0058FCFB2C56}" presName="sibTransSpacerAfterConnector" presStyleCnt="0"/>
      <dgm:spPr/>
    </dgm:pt>
    <dgm:pt modelId="{167E56A3-B3E5-4635-A342-D89DE1F72DB6}" type="pres">
      <dgm:prSet presAssocID="{7FD69103-E345-4023-BA52-C5C53B92ED21}" presName="node" presStyleLbl="node1" presStyleIdx="4" presStyleCnt="5">
        <dgm:presLayoutVars>
          <dgm:bulletEnabled val="1"/>
        </dgm:presLayoutVars>
      </dgm:prSet>
      <dgm:spPr/>
    </dgm:pt>
  </dgm:ptLst>
  <dgm:cxnLst>
    <dgm:cxn modelId="{AFD38D0C-2CF2-49C3-92DE-74033979C56D}" srcId="{6A9BC836-0ABA-4CB6-B02A-7CB21F17FCC8}" destId="{C6981970-E0E0-48C4-B781-2F0BF1B7C536}" srcOrd="0" destOrd="0" parTransId="{C3C818EB-F46F-4C9D-B0FB-17EAC5017789}" sibTransId="{FAE64505-EF99-4175-8C68-A2DB542DE342}"/>
    <dgm:cxn modelId="{F8745D10-6BD1-416A-A5B5-01D248E3254B}" srcId="{7FD69103-E345-4023-BA52-C5C53B92ED21}" destId="{9DABD2FC-8E58-43C2-BAF4-3E4083CA1710}" srcOrd="0" destOrd="0" parTransId="{34C1053D-289E-4914-AE24-77AB83F748FC}" sibTransId="{E6EF273A-0BB8-4922-9E7C-C51F3AA38BDD}"/>
    <dgm:cxn modelId="{93EFBE10-542A-40F8-9849-17670C981E1F}" type="presOf" srcId="{0D523B70-AEFE-4B4A-85CB-60A146951C23}" destId="{4D00AC5E-3E25-4B8B-9358-35B6F8FA0F9D}" srcOrd="0" destOrd="0" presId="urn:microsoft.com/office/officeart/2016/7/layout/BasicProcessNew"/>
    <dgm:cxn modelId="{C250FA2C-D436-4707-A299-0F746FD8EB0A}" type="presOf" srcId="{9DABD2FC-8E58-43C2-BAF4-3E4083CA1710}" destId="{167E56A3-B3E5-4635-A342-D89DE1F72DB6}" srcOrd="0" destOrd="1" presId="urn:microsoft.com/office/officeart/2016/7/layout/BasicProcessNew"/>
    <dgm:cxn modelId="{A2D34A41-0131-4E43-85BF-977AD789AEA7}" srcId="{0D523B70-AEFE-4B4A-85CB-60A146951C23}" destId="{FCF4BDA4-CA4C-4068-9D12-B37AEC264D88}" srcOrd="0" destOrd="0" parTransId="{2A55E7CB-4631-40DC-9B77-6FE4D64CEF9C}" sibTransId="{CD3EB4EC-0F51-4926-BB6F-59D853F1D25C}"/>
    <dgm:cxn modelId="{FE72B546-B3AD-401C-A488-A3F0AE6F140D}" srcId="{9B302260-6DE2-4474-BE7A-3071AD28546C}" destId="{7FD69103-E345-4023-BA52-C5C53B92ED21}" srcOrd="2" destOrd="0" parTransId="{3DACD025-5873-47F3-9105-1123AABADC91}" sibTransId="{AFD219E4-7DA2-48A6-9315-6154154A5519}"/>
    <dgm:cxn modelId="{87B5A368-458E-4D3B-A1C0-3478455BD8A9}" type="presOf" srcId="{6A9BC836-0ABA-4CB6-B02A-7CB21F17FCC8}" destId="{5E76F574-7A42-4308-B7B2-D81510EC0D22}" srcOrd="0" destOrd="0" presId="urn:microsoft.com/office/officeart/2016/7/layout/BasicProcessNew"/>
    <dgm:cxn modelId="{8C500355-943B-405B-B8E1-B50D05E97952}" type="presOf" srcId="{FCF4BDA4-CA4C-4068-9D12-B37AEC264D88}" destId="{4D00AC5E-3E25-4B8B-9358-35B6F8FA0F9D}" srcOrd="0" destOrd="1" presId="urn:microsoft.com/office/officeart/2016/7/layout/BasicProcessNew"/>
    <dgm:cxn modelId="{B484517B-011C-444E-A3C9-11428C742E1F}" type="presOf" srcId="{9B302260-6DE2-4474-BE7A-3071AD28546C}" destId="{506BDB8C-05D5-4362-8FC7-E4D9098E8BAF}" srcOrd="0" destOrd="0" presId="urn:microsoft.com/office/officeart/2016/7/layout/BasicProcessNew"/>
    <dgm:cxn modelId="{47E0809E-0DCE-4D07-B183-51A983CF655D}" srcId="{9B302260-6DE2-4474-BE7A-3071AD28546C}" destId="{0D523B70-AEFE-4B4A-85CB-60A146951C23}" srcOrd="1" destOrd="0" parTransId="{0450FF23-F7C8-48C2-A0C3-A5ED7816AD82}" sibTransId="{55EC5642-1497-4A9A-B29B-0058FCFB2C56}"/>
    <dgm:cxn modelId="{B2846CA7-583D-4D37-B46A-807B5DFAC047}" type="presOf" srcId="{55EC5642-1497-4A9A-B29B-0058FCFB2C56}" destId="{683FE0B0-B19F-436D-8D51-69E6880CCB6C}" srcOrd="0" destOrd="0" presId="urn:microsoft.com/office/officeart/2016/7/layout/BasicProcessNew"/>
    <dgm:cxn modelId="{C1F739B3-C74C-4E0A-8950-FB00E1708EBE}" srcId="{9B302260-6DE2-4474-BE7A-3071AD28546C}" destId="{6A9BC836-0ABA-4CB6-B02A-7CB21F17FCC8}" srcOrd="0" destOrd="0" parTransId="{9E6D84C0-9911-4446-AF5F-3E161A3DEEAE}" sibTransId="{158F80A8-4AB4-4151-9C07-D3F87A1D0398}"/>
    <dgm:cxn modelId="{888149C6-6FB5-49BE-AED2-0E81C0B1BC4B}" type="presOf" srcId="{C6981970-E0E0-48C4-B781-2F0BF1B7C536}" destId="{5E76F574-7A42-4308-B7B2-D81510EC0D22}" srcOrd="0" destOrd="1" presId="urn:microsoft.com/office/officeart/2016/7/layout/BasicProcessNew"/>
    <dgm:cxn modelId="{EC7CCBCE-0771-441C-9F92-17BC81A74A7F}" type="presOf" srcId="{7FD69103-E345-4023-BA52-C5C53B92ED21}" destId="{167E56A3-B3E5-4635-A342-D89DE1F72DB6}" srcOrd="0" destOrd="0" presId="urn:microsoft.com/office/officeart/2016/7/layout/BasicProcessNew"/>
    <dgm:cxn modelId="{9FB9C8F6-05A4-40BD-ACBF-92CCEB1AB03D}" type="presOf" srcId="{158F80A8-4AB4-4151-9C07-D3F87A1D0398}" destId="{36E74ECD-F992-4239-95BA-AA686B68F3D8}" srcOrd="0" destOrd="0" presId="urn:microsoft.com/office/officeart/2016/7/layout/BasicProcessNew"/>
    <dgm:cxn modelId="{882EF738-E9F4-4A55-8E3E-7A8D8D62C500}" type="presParOf" srcId="{506BDB8C-05D5-4362-8FC7-E4D9098E8BAF}" destId="{5E76F574-7A42-4308-B7B2-D81510EC0D22}" srcOrd="0" destOrd="0" presId="urn:microsoft.com/office/officeart/2016/7/layout/BasicProcessNew"/>
    <dgm:cxn modelId="{A42A12EE-6CF8-48F0-BF5B-FA44DE4FB6BA}" type="presParOf" srcId="{506BDB8C-05D5-4362-8FC7-E4D9098E8BAF}" destId="{70CAD3B6-98B1-4B4B-9ABB-BCFAC451D197}" srcOrd="1" destOrd="0" presId="urn:microsoft.com/office/officeart/2016/7/layout/BasicProcessNew"/>
    <dgm:cxn modelId="{B909D2B8-6CBE-4B24-AD0F-380D2A6FFD4D}" type="presParOf" srcId="{506BDB8C-05D5-4362-8FC7-E4D9098E8BAF}" destId="{36E74ECD-F992-4239-95BA-AA686B68F3D8}" srcOrd="2" destOrd="0" presId="urn:microsoft.com/office/officeart/2016/7/layout/BasicProcessNew"/>
    <dgm:cxn modelId="{8BDABEC6-D242-470B-AD04-444A29976C2B}" type="presParOf" srcId="{506BDB8C-05D5-4362-8FC7-E4D9098E8BAF}" destId="{5BC967E8-E5ED-4A62-A456-E87124EEF230}" srcOrd="3" destOrd="0" presId="urn:microsoft.com/office/officeart/2016/7/layout/BasicProcessNew"/>
    <dgm:cxn modelId="{DFF8EB8D-88E2-411B-9683-7BD490B24269}" type="presParOf" srcId="{506BDB8C-05D5-4362-8FC7-E4D9098E8BAF}" destId="{4D00AC5E-3E25-4B8B-9358-35B6F8FA0F9D}" srcOrd="4" destOrd="0" presId="urn:microsoft.com/office/officeart/2016/7/layout/BasicProcessNew"/>
    <dgm:cxn modelId="{EA53265A-682C-4842-BA55-0DCA6BC9EB3A}" type="presParOf" srcId="{506BDB8C-05D5-4362-8FC7-E4D9098E8BAF}" destId="{3F8550AB-A779-4CF9-BE90-B66594179764}" srcOrd="5" destOrd="0" presId="urn:microsoft.com/office/officeart/2016/7/layout/BasicProcessNew"/>
    <dgm:cxn modelId="{89150CDB-0139-4758-A20E-60D34E5DC202}" type="presParOf" srcId="{506BDB8C-05D5-4362-8FC7-E4D9098E8BAF}" destId="{683FE0B0-B19F-436D-8D51-69E6880CCB6C}" srcOrd="6" destOrd="0" presId="urn:microsoft.com/office/officeart/2016/7/layout/BasicProcessNew"/>
    <dgm:cxn modelId="{75D2F85F-D484-4A69-AC09-859C67CA7219}" type="presParOf" srcId="{506BDB8C-05D5-4362-8FC7-E4D9098E8BAF}" destId="{B4236D18-64CC-4706-855B-2388DBE75054}" srcOrd="7" destOrd="0" presId="urn:microsoft.com/office/officeart/2016/7/layout/BasicProcessNew"/>
    <dgm:cxn modelId="{86BD1059-2517-45F5-96CD-9EC802628BB9}" type="presParOf" srcId="{506BDB8C-05D5-4362-8FC7-E4D9098E8BAF}" destId="{167E56A3-B3E5-4635-A342-D89DE1F72DB6}" srcOrd="8" destOrd="0" presId="urn:microsoft.com/office/officeart/2016/7/layout/Basic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56F607-65B4-419C-9F92-9D1BA43BB6AF}"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719FD563-59B7-4320-AC42-2353E8BB9A50}">
      <dgm:prSet/>
      <dgm:spPr/>
      <dgm:t>
        <a:bodyPr/>
        <a:lstStyle/>
        <a:p>
          <a:r>
            <a:rPr lang="en-US" dirty="0"/>
            <a:t>What is the relationship between movie genres and their box office performance</a:t>
          </a:r>
          <a:r>
            <a:rPr lang="en-US" dirty="0">
              <a:latin typeface="Aptos Display" panose="02110004020202020204"/>
            </a:rPr>
            <a:t>?</a:t>
          </a:r>
          <a:endParaRPr lang="en-US" dirty="0"/>
        </a:p>
      </dgm:t>
    </dgm:pt>
    <dgm:pt modelId="{2A1CADEC-247E-447E-BCE9-47740F166247}" type="parTrans" cxnId="{8E772159-7372-4C73-988B-BA5FD800D993}">
      <dgm:prSet/>
      <dgm:spPr/>
      <dgm:t>
        <a:bodyPr/>
        <a:lstStyle/>
        <a:p>
          <a:endParaRPr lang="en-US"/>
        </a:p>
      </dgm:t>
    </dgm:pt>
    <dgm:pt modelId="{9D6EE523-DBDA-40C2-90F0-701FB1DF477B}" type="sibTrans" cxnId="{8E772159-7372-4C73-988B-BA5FD800D993}">
      <dgm:prSet/>
      <dgm:spPr/>
      <dgm:t>
        <a:bodyPr/>
        <a:lstStyle/>
        <a:p>
          <a:endParaRPr lang="en-US"/>
        </a:p>
      </dgm:t>
    </dgm:pt>
    <dgm:pt modelId="{79FEB834-3DBA-4B41-A1D6-5325FD94EC1F}">
      <dgm:prSet/>
      <dgm:spPr/>
      <dgm:t>
        <a:bodyPr/>
        <a:lstStyle/>
        <a:p>
          <a:pPr rtl="0"/>
          <a:r>
            <a:rPr lang="en-US" dirty="0"/>
            <a:t>Which genres </a:t>
          </a:r>
          <a:r>
            <a:rPr lang="en-US" dirty="0">
              <a:latin typeface="Aptos Display" panose="02110004020202020204"/>
            </a:rPr>
            <a:t>should the studio focus</a:t>
          </a:r>
          <a:r>
            <a:rPr lang="en-US" dirty="0"/>
            <a:t> on producing</a:t>
          </a:r>
          <a:r>
            <a:rPr lang="en-US" dirty="0">
              <a:latin typeface="Aptos Display" panose="02110004020202020204"/>
            </a:rPr>
            <a:t>?</a:t>
          </a:r>
          <a:endParaRPr lang="en-US" dirty="0"/>
        </a:p>
      </dgm:t>
    </dgm:pt>
    <dgm:pt modelId="{BA9CEA91-9656-4221-8BB1-E34583A2DF2F}" type="parTrans" cxnId="{959C9DF9-BEC4-47ED-A15E-71D6DF3CD961}">
      <dgm:prSet/>
      <dgm:spPr/>
      <dgm:t>
        <a:bodyPr/>
        <a:lstStyle/>
        <a:p>
          <a:endParaRPr lang="en-US"/>
        </a:p>
      </dgm:t>
    </dgm:pt>
    <dgm:pt modelId="{E1B2B61C-F77B-45BB-8A9A-08667D0CE4E0}" type="sibTrans" cxnId="{959C9DF9-BEC4-47ED-A15E-71D6DF3CD961}">
      <dgm:prSet/>
      <dgm:spPr/>
      <dgm:t>
        <a:bodyPr/>
        <a:lstStyle/>
        <a:p>
          <a:endParaRPr lang="en-US"/>
        </a:p>
      </dgm:t>
    </dgm:pt>
    <dgm:pt modelId="{1AA56B57-E6B5-4689-853C-0ECC39634FD9}">
      <dgm:prSet/>
      <dgm:spPr/>
      <dgm:t>
        <a:bodyPr/>
        <a:lstStyle/>
        <a:p>
          <a:r>
            <a:rPr lang="en-US" dirty="0"/>
            <a:t>The following </a:t>
          </a:r>
          <a:r>
            <a:rPr lang="en-US" dirty="0">
              <a:latin typeface="Aptos Display" panose="02110004020202020204"/>
            </a:rPr>
            <a:t>charts</a:t>
          </a:r>
          <a:r>
            <a:rPr lang="en-US" dirty="0"/>
            <a:t> demonstrates that relationship</a:t>
          </a:r>
        </a:p>
      </dgm:t>
    </dgm:pt>
    <dgm:pt modelId="{3E983FCD-F505-4446-A9DD-33BAED6C0F3F}" type="parTrans" cxnId="{1D3F0080-6B12-48BC-AD6E-34132BF0DBD1}">
      <dgm:prSet/>
      <dgm:spPr/>
      <dgm:t>
        <a:bodyPr/>
        <a:lstStyle/>
        <a:p>
          <a:endParaRPr lang="en-US"/>
        </a:p>
      </dgm:t>
    </dgm:pt>
    <dgm:pt modelId="{8C5FD721-F7FA-48B1-A2DF-03774534F937}" type="sibTrans" cxnId="{1D3F0080-6B12-48BC-AD6E-34132BF0DBD1}">
      <dgm:prSet/>
      <dgm:spPr/>
      <dgm:t>
        <a:bodyPr/>
        <a:lstStyle/>
        <a:p>
          <a:endParaRPr lang="en-US"/>
        </a:p>
      </dgm:t>
    </dgm:pt>
    <dgm:pt modelId="{9706EE6B-16CD-4CA9-B835-10F3173D3723}" type="pres">
      <dgm:prSet presAssocID="{BF56F607-65B4-419C-9F92-9D1BA43BB6AF}" presName="linear" presStyleCnt="0">
        <dgm:presLayoutVars>
          <dgm:animLvl val="lvl"/>
          <dgm:resizeHandles val="exact"/>
        </dgm:presLayoutVars>
      </dgm:prSet>
      <dgm:spPr/>
    </dgm:pt>
    <dgm:pt modelId="{9FD96454-020D-47CB-8A8C-AA9B1C8FF85E}" type="pres">
      <dgm:prSet presAssocID="{719FD563-59B7-4320-AC42-2353E8BB9A50}" presName="parentText" presStyleLbl="node1" presStyleIdx="0" presStyleCnt="3">
        <dgm:presLayoutVars>
          <dgm:chMax val="0"/>
          <dgm:bulletEnabled val="1"/>
        </dgm:presLayoutVars>
      </dgm:prSet>
      <dgm:spPr/>
    </dgm:pt>
    <dgm:pt modelId="{1C053712-B2D8-41DE-9E34-2DF1097A909D}" type="pres">
      <dgm:prSet presAssocID="{9D6EE523-DBDA-40C2-90F0-701FB1DF477B}" presName="spacer" presStyleCnt="0"/>
      <dgm:spPr/>
    </dgm:pt>
    <dgm:pt modelId="{40FC7A6E-7534-4152-AE05-634CA5F03084}" type="pres">
      <dgm:prSet presAssocID="{79FEB834-3DBA-4B41-A1D6-5325FD94EC1F}" presName="parentText" presStyleLbl="node1" presStyleIdx="1" presStyleCnt="3">
        <dgm:presLayoutVars>
          <dgm:chMax val="0"/>
          <dgm:bulletEnabled val="1"/>
        </dgm:presLayoutVars>
      </dgm:prSet>
      <dgm:spPr/>
    </dgm:pt>
    <dgm:pt modelId="{D3BD952A-3421-4CB3-A8DB-73585151AD04}" type="pres">
      <dgm:prSet presAssocID="{E1B2B61C-F77B-45BB-8A9A-08667D0CE4E0}" presName="spacer" presStyleCnt="0"/>
      <dgm:spPr/>
    </dgm:pt>
    <dgm:pt modelId="{824BF953-643C-4FB1-9443-566B2324C6AE}" type="pres">
      <dgm:prSet presAssocID="{1AA56B57-E6B5-4689-853C-0ECC39634FD9}" presName="parentText" presStyleLbl="node1" presStyleIdx="2" presStyleCnt="3">
        <dgm:presLayoutVars>
          <dgm:chMax val="0"/>
          <dgm:bulletEnabled val="1"/>
        </dgm:presLayoutVars>
      </dgm:prSet>
      <dgm:spPr/>
    </dgm:pt>
  </dgm:ptLst>
  <dgm:cxnLst>
    <dgm:cxn modelId="{1FF47F16-9906-40D6-8B1A-47B9D2C8B98D}" type="presOf" srcId="{719FD563-59B7-4320-AC42-2353E8BB9A50}" destId="{9FD96454-020D-47CB-8A8C-AA9B1C8FF85E}" srcOrd="0" destOrd="0" presId="urn:microsoft.com/office/officeart/2005/8/layout/vList2"/>
    <dgm:cxn modelId="{DE837077-5A3A-4493-A07A-2F4999245405}" type="presOf" srcId="{79FEB834-3DBA-4B41-A1D6-5325FD94EC1F}" destId="{40FC7A6E-7534-4152-AE05-634CA5F03084}" srcOrd="0" destOrd="0" presId="urn:microsoft.com/office/officeart/2005/8/layout/vList2"/>
    <dgm:cxn modelId="{8E772159-7372-4C73-988B-BA5FD800D993}" srcId="{BF56F607-65B4-419C-9F92-9D1BA43BB6AF}" destId="{719FD563-59B7-4320-AC42-2353E8BB9A50}" srcOrd="0" destOrd="0" parTransId="{2A1CADEC-247E-447E-BCE9-47740F166247}" sibTransId="{9D6EE523-DBDA-40C2-90F0-701FB1DF477B}"/>
    <dgm:cxn modelId="{1D3F0080-6B12-48BC-AD6E-34132BF0DBD1}" srcId="{BF56F607-65B4-419C-9F92-9D1BA43BB6AF}" destId="{1AA56B57-E6B5-4689-853C-0ECC39634FD9}" srcOrd="2" destOrd="0" parTransId="{3E983FCD-F505-4446-A9DD-33BAED6C0F3F}" sibTransId="{8C5FD721-F7FA-48B1-A2DF-03774534F937}"/>
    <dgm:cxn modelId="{50EF7AA3-7841-4D4C-A5BF-FA3CCAEADF0D}" type="presOf" srcId="{1AA56B57-E6B5-4689-853C-0ECC39634FD9}" destId="{824BF953-643C-4FB1-9443-566B2324C6AE}" srcOrd="0" destOrd="0" presId="urn:microsoft.com/office/officeart/2005/8/layout/vList2"/>
    <dgm:cxn modelId="{959C9DF9-BEC4-47ED-A15E-71D6DF3CD961}" srcId="{BF56F607-65B4-419C-9F92-9D1BA43BB6AF}" destId="{79FEB834-3DBA-4B41-A1D6-5325FD94EC1F}" srcOrd="1" destOrd="0" parTransId="{BA9CEA91-9656-4221-8BB1-E34583A2DF2F}" sibTransId="{E1B2B61C-F77B-45BB-8A9A-08667D0CE4E0}"/>
    <dgm:cxn modelId="{4A7AC5FB-835A-41D7-8ABD-B56CE4603E27}" type="presOf" srcId="{BF56F607-65B4-419C-9F92-9D1BA43BB6AF}" destId="{9706EE6B-16CD-4CA9-B835-10F3173D3723}" srcOrd="0" destOrd="0" presId="urn:microsoft.com/office/officeart/2005/8/layout/vList2"/>
    <dgm:cxn modelId="{6696FCEA-91D3-42FD-9DA0-64D72E4E8593}" type="presParOf" srcId="{9706EE6B-16CD-4CA9-B835-10F3173D3723}" destId="{9FD96454-020D-47CB-8A8C-AA9B1C8FF85E}" srcOrd="0" destOrd="0" presId="urn:microsoft.com/office/officeart/2005/8/layout/vList2"/>
    <dgm:cxn modelId="{7ED7C112-08A3-4DA6-A9DF-F24F7EDE387B}" type="presParOf" srcId="{9706EE6B-16CD-4CA9-B835-10F3173D3723}" destId="{1C053712-B2D8-41DE-9E34-2DF1097A909D}" srcOrd="1" destOrd="0" presId="urn:microsoft.com/office/officeart/2005/8/layout/vList2"/>
    <dgm:cxn modelId="{F19631AA-D6CA-4EC7-AAC1-EAD89492B837}" type="presParOf" srcId="{9706EE6B-16CD-4CA9-B835-10F3173D3723}" destId="{40FC7A6E-7534-4152-AE05-634CA5F03084}" srcOrd="2" destOrd="0" presId="urn:microsoft.com/office/officeart/2005/8/layout/vList2"/>
    <dgm:cxn modelId="{87FDA459-E10E-4EBA-A45D-DC9F30DED521}" type="presParOf" srcId="{9706EE6B-16CD-4CA9-B835-10F3173D3723}" destId="{D3BD952A-3421-4CB3-A8DB-73585151AD04}" srcOrd="3" destOrd="0" presId="urn:microsoft.com/office/officeart/2005/8/layout/vList2"/>
    <dgm:cxn modelId="{35084985-E489-4790-800D-E5F4DBC165C0}" type="presParOf" srcId="{9706EE6B-16CD-4CA9-B835-10F3173D3723}" destId="{824BF953-643C-4FB1-9443-566B2324C6AE}"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F56F607-65B4-419C-9F92-9D1BA43BB6AF}"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719FD563-59B7-4320-AC42-2353E8BB9A50}">
      <dgm:prSet phldr="0"/>
      <dgm:spPr/>
      <dgm:t>
        <a:bodyPr/>
        <a:lstStyle/>
        <a:p>
          <a:pPr rtl="0"/>
          <a:r>
            <a:rPr lang="en-US" dirty="0">
              <a:latin typeface="Times New Roman"/>
              <a:cs typeface="Times New Roman"/>
            </a:rPr>
            <a:t>We need to predict box office revenue based on factors such as production budget, genre, runtime, release date, and ratings</a:t>
          </a:r>
          <a:endParaRPr lang="en-US" dirty="0"/>
        </a:p>
      </dgm:t>
    </dgm:pt>
    <dgm:pt modelId="{2A1CADEC-247E-447E-BCE9-47740F166247}" type="parTrans" cxnId="{8E772159-7372-4C73-988B-BA5FD800D993}">
      <dgm:prSet/>
      <dgm:spPr/>
      <dgm:t>
        <a:bodyPr/>
        <a:lstStyle/>
        <a:p>
          <a:endParaRPr lang="en-US"/>
        </a:p>
      </dgm:t>
    </dgm:pt>
    <dgm:pt modelId="{9D6EE523-DBDA-40C2-90F0-701FB1DF477B}" type="sibTrans" cxnId="{8E772159-7372-4C73-988B-BA5FD800D993}">
      <dgm:prSet/>
      <dgm:spPr/>
      <dgm:t>
        <a:bodyPr/>
        <a:lstStyle/>
        <a:p>
          <a:endParaRPr lang="en-US"/>
        </a:p>
      </dgm:t>
    </dgm:pt>
    <dgm:pt modelId="{1AA56B57-E6B5-4689-853C-0ECC39634FD9}">
      <dgm:prSet/>
      <dgm:spPr/>
      <dgm:t>
        <a:bodyPr/>
        <a:lstStyle/>
        <a:p>
          <a:r>
            <a:rPr lang="en-US" dirty="0"/>
            <a:t>The following </a:t>
          </a:r>
          <a:r>
            <a:rPr lang="en-US" dirty="0">
              <a:latin typeface="Aptos Display" panose="02110004020202020204"/>
            </a:rPr>
            <a:t>charts</a:t>
          </a:r>
          <a:r>
            <a:rPr lang="en-US" dirty="0"/>
            <a:t> demonstrates that relationship</a:t>
          </a:r>
        </a:p>
      </dgm:t>
    </dgm:pt>
    <dgm:pt modelId="{3E983FCD-F505-4446-A9DD-33BAED6C0F3F}" type="parTrans" cxnId="{1D3F0080-6B12-48BC-AD6E-34132BF0DBD1}">
      <dgm:prSet/>
      <dgm:spPr/>
      <dgm:t>
        <a:bodyPr/>
        <a:lstStyle/>
        <a:p>
          <a:endParaRPr lang="en-US"/>
        </a:p>
      </dgm:t>
    </dgm:pt>
    <dgm:pt modelId="{8C5FD721-F7FA-48B1-A2DF-03774534F937}" type="sibTrans" cxnId="{1D3F0080-6B12-48BC-AD6E-34132BF0DBD1}">
      <dgm:prSet/>
      <dgm:spPr/>
      <dgm:t>
        <a:bodyPr/>
        <a:lstStyle/>
        <a:p>
          <a:endParaRPr lang="en-US"/>
        </a:p>
      </dgm:t>
    </dgm:pt>
    <dgm:pt modelId="{A893D135-7151-4C87-B785-49D92AE7B5A9}">
      <dgm:prSet phldr="0"/>
      <dgm:spPr/>
      <dgm:t>
        <a:bodyPr/>
        <a:lstStyle/>
        <a:p>
          <a:pPr rtl="0"/>
          <a:r>
            <a:rPr lang="en-US" dirty="0">
              <a:latin typeface="Times New Roman"/>
              <a:cs typeface="Times New Roman"/>
            </a:rPr>
            <a:t>This will help the studio forecast potential earnings for new projects</a:t>
          </a:r>
        </a:p>
      </dgm:t>
    </dgm:pt>
    <dgm:pt modelId="{7A4DCEF8-FBBD-462C-B2E1-B0733FE1E613}" type="parTrans" cxnId="{E6AC5E08-D4E5-48D3-A00A-ACD3909210A2}">
      <dgm:prSet/>
      <dgm:spPr/>
    </dgm:pt>
    <dgm:pt modelId="{01D00E39-8348-48E1-A135-DC61BA771297}" type="sibTrans" cxnId="{E6AC5E08-D4E5-48D3-A00A-ACD3909210A2}">
      <dgm:prSet/>
      <dgm:spPr/>
    </dgm:pt>
    <dgm:pt modelId="{9706EE6B-16CD-4CA9-B835-10F3173D3723}" type="pres">
      <dgm:prSet presAssocID="{BF56F607-65B4-419C-9F92-9D1BA43BB6AF}" presName="linear" presStyleCnt="0">
        <dgm:presLayoutVars>
          <dgm:animLvl val="lvl"/>
          <dgm:resizeHandles val="exact"/>
        </dgm:presLayoutVars>
      </dgm:prSet>
      <dgm:spPr/>
    </dgm:pt>
    <dgm:pt modelId="{9FD96454-020D-47CB-8A8C-AA9B1C8FF85E}" type="pres">
      <dgm:prSet presAssocID="{719FD563-59B7-4320-AC42-2353E8BB9A50}" presName="parentText" presStyleLbl="node1" presStyleIdx="0" presStyleCnt="3">
        <dgm:presLayoutVars>
          <dgm:chMax val="0"/>
          <dgm:bulletEnabled val="1"/>
        </dgm:presLayoutVars>
      </dgm:prSet>
      <dgm:spPr/>
    </dgm:pt>
    <dgm:pt modelId="{1C053712-B2D8-41DE-9E34-2DF1097A909D}" type="pres">
      <dgm:prSet presAssocID="{9D6EE523-DBDA-40C2-90F0-701FB1DF477B}" presName="spacer" presStyleCnt="0"/>
      <dgm:spPr/>
    </dgm:pt>
    <dgm:pt modelId="{A8599516-6A7C-436C-ACD3-D83B67C07D28}" type="pres">
      <dgm:prSet presAssocID="{A893D135-7151-4C87-B785-49D92AE7B5A9}" presName="parentText" presStyleLbl="node1" presStyleIdx="1" presStyleCnt="3">
        <dgm:presLayoutVars>
          <dgm:chMax val="0"/>
          <dgm:bulletEnabled val="1"/>
        </dgm:presLayoutVars>
      </dgm:prSet>
      <dgm:spPr/>
    </dgm:pt>
    <dgm:pt modelId="{4BEA774B-E091-409D-9391-1E7E689EE546}" type="pres">
      <dgm:prSet presAssocID="{01D00E39-8348-48E1-A135-DC61BA771297}" presName="spacer" presStyleCnt="0"/>
      <dgm:spPr/>
    </dgm:pt>
    <dgm:pt modelId="{824BF953-643C-4FB1-9443-566B2324C6AE}" type="pres">
      <dgm:prSet presAssocID="{1AA56B57-E6B5-4689-853C-0ECC39634FD9}" presName="parentText" presStyleLbl="node1" presStyleIdx="2" presStyleCnt="3">
        <dgm:presLayoutVars>
          <dgm:chMax val="0"/>
          <dgm:bulletEnabled val="1"/>
        </dgm:presLayoutVars>
      </dgm:prSet>
      <dgm:spPr/>
    </dgm:pt>
  </dgm:ptLst>
  <dgm:cxnLst>
    <dgm:cxn modelId="{E6AC5E08-D4E5-48D3-A00A-ACD3909210A2}" srcId="{BF56F607-65B4-419C-9F92-9D1BA43BB6AF}" destId="{A893D135-7151-4C87-B785-49D92AE7B5A9}" srcOrd="1" destOrd="0" parTransId="{7A4DCEF8-FBBD-462C-B2E1-B0733FE1E613}" sibTransId="{01D00E39-8348-48E1-A135-DC61BA771297}"/>
    <dgm:cxn modelId="{8CFBB766-39E8-479D-ABA2-28AE144D0002}" type="presOf" srcId="{719FD563-59B7-4320-AC42-2353E8BB9A50}" destId="{9FD96454-020D-47CB-8A8C-AA9B1C8FF85E}" srcOrd="0" destOrd="0" presId="urn:microsoft.com/office/officeart/2005/8/layout/vList2"/>
    <dgm:cxn modelId="{8E772159-7372-4C73-988B-BA5FD800D993}" srcId="{BF56F607-65B4-419C-9F92-9D1BA43BB6AF}" destId="{719FD563-59B7-4320-AC42-2353E8BB9A50}" srcOrd="0" destOrd="0" parTransId="{2A1CADEC-247E-447E-BCE9-47740F166247}" sibTransId="{9D6EE523-DBDA-40C2-90F0-701FB1DF477B}"/>
    <dgm:cxn modelId="{1D3F0080-6B12-48BC-AD6E-34132BF0DBD1}" srcId="{BF56F607-65B4-419C-9F92-9D1BA43BB6AF}" destId="{1AA56B57-E6B5-4689-853C-0ECC39634FD9}" srcOrd="2" destOrd="0" parTransId="{3E983FCD-F505-4446-A9DD-33BAED6C0F3F}" sibTransId="{8C5FD721-F7FA-48B1-A2DF-03774534F937}"/>
    <dgm:cxn modelId="{4FFDAFAF-EDD6-4137-A9E0-A788171065D0}" type="presOf" srcId="{A893D135-7151-4C87-B785-49D92AE7B5A9}" destId="{A8599516-6A7C-436C-ACD3-D83B67C07D28}" srcOrd="0" destOrd="0" presId="urn:microsoft.com/office/officeart/2005/8/layout/vList2"/>
    <dgm:cxn modelId="{7105ACD6-B231-4120-B582-6F9CC6122592}" type="presOf" srcId="{1AA56B57-E6B5-4689-853C-0ECC39634FD9}" destId="{824BF953-643C-4FB1-9443-566B2324C6AE}" srcOrd="0" destOrd="0" presId="urn:microsoft.com/office/officeart/2005/8/layout/vList2"/>
    <dgm:cxn modelId="{4A7AC5FB-835A-41D7-8ABD-B56CE4603E27}" type="presOf" srcId="{BF56F607-65B4-419C-9F92-9D1BA43BB6AF}" destId="{9706EE6B-16CD-4CA9-B835-10F3173D3723}" srcOrd="0" destOrd="0" presId="urn:microsoft.com/office/officeart/2005/8/layout/vList2"/>
    <dgm:cxn modelId="{2E81FCDB-7205-43E4-B509-3EC3E2A9866D}" type="presParOf" srcId="{9706EE6B-16CD-4CA9-B835-10F3173D3723}" destId="{9FD96454-020D-47CB-8A8C-AA9B1C8FF85E}" srcOrd="0" destOrd="0" presId="urn:microsoft.com/office/officeart/2005/8/layout/vList2"/>
    <dgm:cxn modelId="{34A2A8FF-5722-4649-8D8E-BD8F54550F1E}" type="presParOf" srcId="{9706EE6B-16CD-4CA9-B835-10F3173D3723}" destId="{1C053712-B2D8-41DE-9E34-2DF1097A909D}" srcOrd="1" destOrd="0" presId="urn:microsoft.com/office/officeart/2005/8/layout/vList2"/>
    <dgm:cxn modelId="{FB3D2669-405E-41D1-B857-9AAA17036802}" type="presParOf" srcId="{9706EE6B-16CD-4CA9-B835-10F3173D3723}" destId="{A8599516-6A7C-436C-ACD3-D83B67C07D28}" srcOrd="2" destOrd="0" presId="urn:microsoft.com/office/officeart/2005/8/layout/vList2"/>
    <dgm:cxn modelId="{8512E86F-F3C1-400A-8C7F-A64B03FB6401}" type="presParOf" srcId="{9706EE6B-16CD-4CA9-B835-10F3173D3723}" destId="{4BEA774B-E091-409D-9391-1E7E689EE546}" srcOrd="3" destOrd="0" presId="urn:microsoft.com/office/officeart/2005/8/layout/vList2"/>
    <dgm:cxn modelId="{6C31A6E6-8363-402A-BB44-D184BAE5FB43}" type="presParOf" srcId="{9706EE6B-16CD-4CA9-B835-10F3173D3723}" destId="{824BF953-643C-4FB1-9443-566B2324C6AE}"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F56F607-65B4-419C-9F92-9D1BA43BB6AF}"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719FD563-59B7-4320-AC42-2353E8BB9A50}">
      <dgm:prSet phldr="0"/>
      <dgm:spPr/>
      <dgm:t>
        <a:bodyPr/>
        <a:lstStyle/>
        <a:p>
          <a:pPr rtl="0"/>
          <a:r>
            <a:rPr lang="en-US" dirty="0">
              <a:latin typeface="Times New Roman"/>
              <a:cs typeface="Times New Roman"/>
            </a:rPr>
            <a:t>We need to determine the optimal budget range for producing profitable films.</a:t>
          </a:r>
          <a:br>
            <a:rPr lang="en-US" dirty="0">
              <a:latin typeface="Times New Roman"/>
              <a:cs typeface="Times New Roman"/>
            </a:rPr>
          </a:br>
          <a:r>
            <a:rPr lang="en-US" dirty="0">
              <a:latin typeface="Times New Roman"/>
              <a:cs typeface="Times New Roman"/>
            </a:rPr>
            <a:t> </a:t>
          </a:r>
          <a:br>
            <a:rPr lang="en-US" dirty="0">
              <a:latin typeface="Times New Roman"/>
              <a:cs typeface="Times New Roman"/>
            </a:rPr>
          </a:br>
          <a:endParaRPr lang="en-US" dirty="0">
            <a:latin typeface="Times New Roman"/>
            <a:cs typeface="Times New Roman"/>
          </a:endParaRPr>
        </a:p>
      </dgm:t>
    </dgm:pt>
    <dgm:pt modelId="{2A1CADEC-247E-447E-BCE9-47740F166247}" type="parTrans" cxnId="{8E772159-7372-4C73-988B-BA5FD800D993}">
      <dgm:prSet/>
      <dgm:spPr/>
      <dgm:t>
        <a:bodyPr/>
        <a:lstStyle/>
        <a:p>
          <a:endParaRPr lang="en-US"/>
        </a:p>
      </dgm:t>
    </dgm:pt>
    <dgm:pt modelId="{9D6EE523-DBDA-40C2-90F0-701FB1DF477B}" type="sibTrans" cxnId="{8E772159-7372-4C73-988B-BA5FD800D993}">
      <dgm:prSet/>
      <dgm:spPr/>
      <dgm:t>
        <a:bodyPr/>
        <a:lstStyle/>
        <a:p>
          <a:endParaRPr lang="en-US"/>
        </a:p>
      </dgm:t>
    </dgm:pt>
    <dgm:pt modelId="{1AA56B57-E6B5-4689-853C-0ECC39634FD9}">
      <dgm:prSet/>
      <dgm:spPr/>
      <dgm:t>
        <a:bodyPr/>
        <a:lstStyle/>
        <a:p>
          <a:pPr rtl="0"/>
          <a:r>
            <a:rPr lang="en-US" dirty="0"/>
            <a:t>The following </a:t>
          </a:r>
          <a:r>
            <a:rPr lang="en-US" dirty="0">
              <a:latin typeface="Aptos Display" panose="02110004020202020204"/>
            </a:rPr>
            <a:t>chart clearly shows that</a:t>
          </a:r>
          <a:endParaRPr lang="en-US" dirty="0"/>
        </a:p>
      </dgm:t>
    </dgm:pt>
    <dgm:pt modelId="{3E983FCD-F505-4446-A9DD-33BAED6C0F3F}" type="parTrans" cxnId="{1D3F0080-6B12-48BC-AD6E-34132BF0DBD1}">
      <dgm:prSet/>
      <dgm:spPr/>
      <dgm:t>
        <a:bodyPr/>
        <a:lstStyle/>
        <a:p>
          <a:endParaRPr lang="en-US"/>
        </a:p>
      </dgm:t>
    </dgm:pt>
    <dgm:pt modelId="{8C5FD721-F7FA-48B1-A2DF-03774534F937}" type="sibTrans" cxnId="{1D3F0080-6B12-48BC-AD6E-34132BF0DBD1}">
      <dgm:prSet/>
      <dgm:spPr/>
      <dgm:t>
        <a:bodyPr/>
        <a:lstStyle/>
        <a:p>
          <a:endParaRPr lang="en-US"/>
        </a:p>
      </dgm:t>
    </dgm:pt>
    <dgm:pt modelId="{9706EE6B-16CD-4CA9-B835-10F3173D3723}" type="pres">
      <dgm:prSet presAssocID="{BF56F607-65B4-419C-9F92-9D1BA43BB6AF}" presName="linear" presStyleCnt="0">
        <dgm:presLayoutVars>
          <dgm:animLvl val="lvl"/>
          <dgm:resizeHandles val="exact"/>
        </dgm:presLayoutVars>
      </dgm:prSet>
      <dgm:spPr/>
    </dgm:pt>
    <dgm:pt modelId="{9FD96454-020D-47CB-8A8C-AA9B1C8FF85E}" type="pres">
      <dgm:prSet presAssocID="{719FD563-59B7-4320-AC42-2353E8BB9A50}" presName="parentText" presStyleLbl="node1" presStyleIdx="0" presStyleCnt="2">
        <dgm:presLayoutVars>
          <dgm:chMax val="0"/>
          <dgm:bulletEnabled val="1"/>
        </dgm:presLayoutVars>
      </dgm:prSet>
      <dgm:spPr/>
    </dgm:pt>
    <dgm:pt modelId="{1C053712-B2D8-41DE-9E34-2DF1097A909D}" type="pres">
      <dgm:prSet presAssocID="{9D6EE523-DBDA-40C2-90F0-701FB1DF477B}" presName="spacer" presStyleCnt="0"/>
      <dgm:spPr/>
    </dgm:pt>
    <dgm:pt modelId="{824BF953-643C-4FB1-9443-566B2324C6AE}" type="pres">
      <dgm:prSet presAssocID="{1AA56B57-E6B5-4689-853C-0ECC39634FD9}" presName="parentText" presStyleLbl="node1" presStyleIdx="1" presStyleCnt="2">
        <dgm:presLayoutVars>
          <dgm:chMax val="0"/>
          <dgm:bulletEnabled val="1"/>
        </dgm:presLayoutVars>
      </dgm:prSet>
      <dgm:spPr/>
    </dgm:pt>
  </dgm:ptLst>
  <dgm:cxnLst>
    <dgm:cxn modelId="{8CFBB766-39E8-479D-ABA2-28AE144D0002}" type="presOf" srcId="{719FD563-59B7-4320-AC42-2353E8BB9A50}" destId="{9FD96454-020D-47CB-8A8C-AA9B1C8FF85E}" srcOrd="0" destOrd="0" presId="urn:microsoft.com/office/officeart/2005/8/layout/vList2"/>
    <dgm:cxn modelId="{8E772159-7372-4C73-988B-BA5FD800D993}" srcId="{BF56F607-65B4-419C-9F92-9D1BA43BB6AF}" destId="{719FD563-59B7-4320-AC42-2353E8BB9A50}" srcOrd="0" destOrd="0" parTransId="{2A1CADEC-247E-447E-BCE9-47740F166247}" sibTransId="{9D6EE523-DBDA-40C2-90F0-701FB1DF477B}"/>
    <dgm:cxn modelId="{1D3F0080-6B12-48BC-AD6E-34132BF0DBD1}" srcId="{BF56F607-65B4-419C-9F92-9D1BA43BB6AF}" destId="{1AA56B57-E6B5-4689-853C-0ECC39634FD9}" srcOrd="1" destOrd="0" parTransId="{3E983FCD-F505-4446-A9DD-33BAED6C0F3F}" sibTransId="{8C5FD721-F7FA-48B1-A2DF-03774534F937}"/>
    <dgm:cxn modelId="{7105ACD6-B231-4120-B582-6F9CC6122592}" type="presOf" srcId="{1AA56B57-E6B5-4689-853C-0ECC39634FD9}" destId="{824BF953-643C-4FB1-9443-566B2324C6AE}" srcOrd="0" destOrd="0" presId="urn:microsoft.com/office/officeart/2005/8/layout/vList2"/>
    <dgm:cxn modelId="{4A7AC5FB-835A-41D7-8ABD-B56CE4603E27}" type="presOf" srcId="{BF56F607-65B4-419C-9F92-9D1BA43BB6AF}" destId="{9706EE6B-16CD-4CA9-B835-10F3173D3723}" srcOrd="0" destOrd="0" presId="urn:microsoft.com/office/officeart/2005/8/layout/vList2"/>
    <dgm:cxn modelId="{2E81FCDB-7205-43E4-B509-3EC3E2A9866D}" type="presParOf" srcId="{9706EE6B-16CD-4CA9-B835-10F3173D3723}" destId="{9FD96454-020D-47CB-8A8C-AA9B1C8FF85E}" srcOrd="0" destOrd="0" presId="urn:microsoft.com/office/officeart/2005/8/layout/vList2"/>
    <dgm:cxn modelId="{34A2A8FF-5722-4649-8D8E-BD8F54550F1E}" type="presParOf" srcId="{9706EE6B-16CD-4CA9-B835-10F3173D3723}" destId="{1C053712-B2D8-41DE-9E34-2DF1097A909D}" srcOrd="1" destOrd="0" presId="urn:microsoft.com/office/officeart/2005/8/layout/vList2"/>
    <dgm:cxn modelId="{6C31A6E6-8363-402A-BB44-D184BAE5FB43}" type="presParOf" srcId="{9706EE6B-16CD-4CA9-B835-10F3173D3723}" destId="{824BF953-643C-4FB1-9443-566B2324C6AE}"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F56F607-65B4-419C-9F92-9D1BA43BB6AF}"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719FD563-59B7-4320-AC42-2353E8BB9A50}">
      <dgm:prSet phldr="0"/>
      <dgm:spPr/>
      <dgm:t>
        <a:bodyPr/>
        <a:lstStyle/>
        <a:p>
          <a:pPr rtl="0"/>
          <a:r>
            <a:rPr lang="en-US" dirty="0">
              <a:latin typeface="Times New Roman"/>
              <a:cs typeface="Times New Roman"/>
            </a:rPr>
            <a:t>We explore the release dates and revenue data to identify seasonal trends in box office performance</a:t>
          </a:r>
          <a:br>
            <a:rPr lang="en-US" dirty="0">
              <a:latin typeface="Times New Roman"/>
              <a:cs typeface="Times New Roman"/>
            </a:rPr>
          </a:br>
          <a:endParaRPr lang="en-US" dirty="0">
            <a:latin typeface="Times New Roman"/>
            <a:cs typeface="Times New Roman"/>
          </a:endParaRPr>
        </a:p>
      </dgm:t>
    </dgm:pt>
    <dgm:pt modelId="{2A1CADEC-247E-447E-BCE9-47740F166247}" type="parTrans" cxnId="{8E772159-7372-4C73-988B-BA5FD800D993}">
      <dgm:prSet/>
      <dgm:spPr/>
      <dgm:t>
        <a:bodyPr/>
        <a:lstStyle/>
        <a:p>
          <a:endParaRPr lang="en-US"/>
        </a:p>
      </dgm:t>
    </dgm:pt>
    <dgm:pt modelId="{9D6EE523-DBDA-40C2-90F0-701FB1DF477B}" type="sibTrans" cxnId="{8E772159-7372-4C73-988B-BA5FD800D993}">
      <dgm:prSet/>
      <dgm:spPr/>
      <dgm:t>
        <a:bodyPr/>
        <a:lstStyle/>
        <a:p>
          <a:endParaRPr lang="en-US"/>
        </a:p>
      </dgm:t>
    </dgm:pt>
    <dgm:pt modelId="{1AA56B57-E6B5-4689-853C-0ECC39634FD9}">
      <dgm:prSet/>
      <dgm:spPr/>
      <dgm:t>
        <a:bodyPr/>
        <a:lstStyle/>
        <a:p>
          <a:pPr rtl="0"/>
          <a:r>
            <a:rPr lang="en-US" dirty="0"/>
            <a:t>The following </a:t>
          </a:r>
          <a:r>
            <a:rPr lang="en-US" dirty="0">
              <a:latin typeface="Aptos Display" panose="02110004020202020204"/>
            </a:rPr>
            <a:t>chart clearly shows that</a:t>
          </a:r>
          <a:endParaRPr lang="en-US" dirty="0"/>
        </a:p>
      </dgm:t>
    </dgm:pt>
    <dgm:pt modelId="{3E983FCD-F505-4446-A9DD-33BAED6C0F3F}" type="parTrans" cxnId="{1D3F0080-6B12-48BC-AD6E-34132BF0DBD1}">
      <dgm:prSet/>
      <dgm:spPr/>
      <dgm:t>
        <a:bodyPr/>
        <a:lstStyle/>
        <a:p>
          <a:endParaRPr lang="en-US"/>
        </a:p>
      </dgm:t>
    </dgm:pt>
    <dgm:pt modelId="{8C5FD721-F7FA-48B1-A2DF-03774534F937}" type="sibTrans" cxnId="{1D3F0080-6B12-48BC-AD6E-34132BF0DBD1}">
      <dgm:prSet/>
      <dgm:spPr/>
      <dgm:t>
        <a:bodyPr/>
        <a:lstStyle/>
        <a:p>
          <a:endParaRPr lang="en-US"/>
        </a:p>
      </dgm:t>
    </dgm:pt>
    <dgm:pt modelId="{06CFD141-9D0C-42E8-95F6-03859AE0CD9A}">
      <dgm:prSet phldr="0"/>
      <dgm:spPr/>
      <dgm:t>
        <a:bodyPr/>
        <a:lstStyle/>
        <a:p>
          <a:pPr rtl="0"/>
          <a:r>
            <a:rPr lang="en-US" dirty="0">
              <a:latin typeface="Times New Roman"/>
              <a:cs typeface="Times New Roman"/>
            </a:rPr>
            <a:t>The studio needs to schedule releases strategically.</a:t>
          </a:r>
          <a:br>
            <a:rPr lang="en-US" dirty="0">
              <a:latin typeface="Times New Roman"/>
              <a:cs typeface="Times New Roman"/>
            </a:rPr>
          </a:br>
          <a:r>
            <a:rPr lang="en-US" dirty="0">
              <a:latin typeface="Times New Roman"/>
              <a:cs typeface="Times New Roman"/>
            </a:rPr>
            <a:t> </a:t>
          </a:r>
          <a:br>
            <a:rPr lang="en-US" dirty="0">
              <a:latin typeface="Times New Roman"/>
              <a:cs typeface="Times New Roman"/>
            </a:rPr>
          </a:br>
          <a:br>
            <a:rPr lang="en-US" dirty="0">
              <a:latin typeface="Times New Roman"/>
              <a:cs typeface="Times New Roman"/>
            </a:rPr>
          </a:br>
          <a:endParaRPr lang="en-US" dirty="0"/>
        </a:p>
      </dgm:t>
    </dgm:pt>
    <dgm:pt modelId="{082903BF-EBAC-44DA-80B9-7E09FFBE5F3C}" type="parTrans" cxnId="{333FB701-1D33-4709-B036-0D92986003CA}">
      <dgm:prSet/>
      <dgm:spPr/>
    </dgm:pt>
    <dgm:pt modelId="{3DD4C5D2-1FAF-4716-B920-6FA3D259875B}" type="sibTrans" cxnId="{333FB701-1D33-4709-B036-0D92986003CA}">
      <dgm:prSet/>
      <dgm:spPr/>
    </dgm:pt>
    <dgm:pt modelId="{9706EE6B-16CD-4CA9-B835-10F3173D3723}" type="pres">
      <dgm:prSet presAssocID="{BF56F607-65B4-419C-9F92-9D1BA43BB6AF}" presName="linear" presStyleCnt="0">
        <dgm:presLayoutVars>
          <dgm:animLvl val="lvl"/>
          <dgm:resizeHandles val="exact"/>
        </dgm:presLayoutVars>
      </dgm:prSet>
      <dgm:spPr/>
    </dgm:pt>
    <dgm:pt modelId="{9FD96454-020D-47CB-8A8C-AA9B1C8FF85E}" type="pres">
      <dgm:prSet presAssocID="{719FD563-59B7-4320-AC42-2353E8BB9A50}" presName="parentText" presStyleLbl="node1" presStyleIdx="0" presStyleCnt="3">
        <dgm:presLayoutVars>
          <dgm:chMax val="0"/>
          <dgm:bulletEnabled val="1"/>
        </dgm:presLayoutVars>
      </dgm:prSet>
      <dgm:spPr/>
    </dgm:pt>
    <dgm:pt modelId="{1C053712-B2D8-41DE-9E34-2DF1097A909D}" type="pres">
      <dgm:prSet presAssocID="{9D6EE523-DBDA-40C2-90F0-701FB1DF477B}" presName="spacer" presStyleCnt="0"/>
      <dgm:spPr/>
    </dgm:pt>
    <dgm:pt modelId="{5636AD1E-48C8-4F0D-99C2-91CC8DAC74AB}" type="pres">
      <dgm:prSet presAssocID="{06CFD141-9D0C-42E8-95F6-03859AE0CD9A}" presName="parentText" presStyleLbl="node1" presStyleIdx="1" presStyleCnt="3">
        <dgm:presLayoutVars>
          <dgm:chMax val="0"/>
          <dgm:bulletEnabled val="1"/>
        </dgm:presLayoutVars>
      </dgm:prSet>
      <dgm:spPr/>
    </dgm:pt>
    <dgm:pt modelId="{4C4495E2-3E58-43C9-8EF7-9B4462CBAEF3}" type="pres">
      <dgm:prSet presAssocID="{3DD4C5D2-1FAF-4716-B920-6FA3D259875B}" presName="spacer" presStyleCnt="0"/>
      <dgm:spPr/>
    </dgm:pt>
    <dgm:pt modelId="{824BF953-643C-4FB1-9443-566B2324C6AE}" type="pres">
      <dgm:prSet presAssocID="{1AA56B57-E6B5-4689-853C-0ECC39634FD9}" presName="parentText" presStyleLbl="node1" presStyleIdx="2" presStyleCnt="3">
        <dgm:presLayoutVars>
          <dgm:chMax val="0"/>
          <dgm:bulletEnabled val="1"/>
        </dgm:presLayoutVars>
      </dgm:prSet>
      <dgm:spPr/>
    </dgm:pt>
  </dgm:ptLst>
  <dgm:cxnLst>
    <dgm:cxn modelId="{333FB701-1D33-4709-B036-0D92986003CA}" srcId="{BF56F607-65B4-419C-9F92-9D1BA43BB6AF}" destId="{06CFD141-9D0C-42E8-95F6-03859AE0CD9A}" srcOrd="1" destOrd="0" parTransId="{082903BF-EBAC-44DA-80B9-7E09FFBE5F3C}" sibTransId="{3DD4C5D2-1FAF-4716-B920-6FA3D259875B}"/>
    <dgm:cxn modelId="{7DD0AF42-A127-4889-80BF-2A7D3AB26D40}" type="presOf" srcId="{06CFD141-9D0C-42E8-95F6-03859AE0CD9A}" destId="{5636AD1E-48C8-4F0D-99C2-91CC8DAC74AB}" srcOrd="0" destOrd="0" presId="urn:microsoft.com/office/officeart/2005/8/layout/vList2"/>
    <dgm:cxn modelId="{B7DA4547-89F3-4BE3-A95C-794E5C42B6E2}" type="presOf" srcId="{719FD563-59B7-4320-AC42-2353E8BB9A50}" destId="{9FD96454-020D-47CB-8A8C-AA9B1C8FF85E}" srcOrd="0" destOrd="0" presId="urn:microsoft.com/office/officeart/2005/8/layout/vList2"/>
    <dgm:cxn modelId="{8E772159-7372-4C73-988B-BA5FD800D993}" srcId="{BF56F607-65B4-419C-9F92-9D1BA43BB6AF}" destId="{719FD563-59B7-4320-AC42-2353E8BB9A50}" srcOrd="0" destOrd="0" parTransId="{2A1CADEC-247E-447E-BCE9-47740F166247}" sibTransId="{9D6EE523-DBDA-40C2-90F0-701FB1DF477B}"/>
    <dgm:cxn modelId="{1D3F0080-6B12-48BC-AD6E-34132BF0DBD1}" srcId="{BF56F607-65B4-419C-9F92-9D1BA43BB6AF}" destId="{1AA56B57-E6B5-4689-853C-0ECC39634FD9}" srcOrd="2" destOrd="0" parTransId="{3E983FCD-F505-4446-A9DD-33BAED6C0F3F}" sibTransId="{8C5FD721-F7FA-48B1-A2DF-03774534F937}"/>
    <dgm:cxn modelId="{3F6A11A7-EE81-45F7-BBC6-5C964B8BB057}" type="presOf" srcId="{1AA56B57-E6B5-4689-853C-0ECC39634FD9}" destId="{824BF953-643C-4FB1-9443-566B2324C6AE}" srcOrd="0" destOrd="0" presId="urn:microsoft.com/office/officeart/2005/8/layout/vList2"/>
    <dgm:cxn modelId="{4A7AC5FB-835A-41D7-8ABD-B56CE4603E27}" type="presOf" srcId="{BF56F607-65B4-419C-9F92-9D1BA43BB6AF}" destId="{9706EE6B-16CD-4CA9-B835-10F3173D3723}" srcOrd="0" destOrd="0" presId="urn:microsoft.com/office/officeart/2005/8/layout/vList2"/>
    <dgm:cxn modelId="{2B935B9A-DAA3-4446-8C3B-905C30ABBE0A}" type="presParOf" srcId="{9706EE6B-16CD-4CA9-B835-10F3173D3723}" destId="{9FD96454-020D-47CB-8A8C-AA9B1C8FF85E}" srcOrd="0" destOrd="0" presId="urn:microsoft.com/office/officeart/2005/8/layout/vList2"/>
    <dgm:cxn modelId="{87726CE1-4E64-4EDF-B9C5-A7507C884CB9}" type="presParOf" srcId="{9706EE6B-16CD-4CA9-B835-10F3173D3723}" destId="{1C053712-B2D8-41DE-9E34-2DF1097A909D}" srcOrd="1" destOrd="0" presId="urn:microsoft.com/office/officeart/2005/8/layout/vList2"/>
    <dgm:cxn modelId="{B3E82C14-BD07-41B1-89D0-4C75916BA2BE}" type="presParOf" srcId="{9706EE6B-16CD-4CA9-B835-10F3173D3723}" destId="{5636AD1E-48C8-4F0D-99C2-91CC8DAC74AB}" srcOrd="2" destOrd="0" presId="urn:microsoft.com/office/officeart/2005/8/layout/vList2"/>
    <dgm:cxn modelId="{46703D66-3F4C-49AC-A30F-66E5667458FF}" type="presParOf" srcId="{9706EE6B-16CD-4CA9-B835-10F3173D3723}" destId="{4C4495E2-3E58-43C9-8EF7-9B4462CBAEF3}" srcOrd="3" destOrd="0" presId="urn:microsoft.com/office/officeart/2005/8/layout/vList2"/>
    <dgm:cxn modelId="{EA41A930-657F-45BC-A55C-7CB147860B3A}" type="presParOf" srcId="{9706EE6B-16CD-4CA9-B835-10F3173D3723}" destId="{824BF953-643C-4FB1-9443-566B2324C6AE}"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F56F607-65B4-419C-9F92-9D1BA43BB6AF}"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719FD563-59B7-4320-AC42-2353E8BB9A50}">
      <dgm:prSet phldr="0"/>
      <dgm:spPr/>
      <dgm:t>
        <a:bodyPr/>
        <a:lstStyle/>
        <a:p>
          <a:pPr rtl="0"/>
          <a:r>
            <a:rPr lang="en-US" dirty="0">
              <a:latin typeface="Aptos Display" panose="02110004020202020204"/>
            </a:rPr>
            <a:t>What is the</a:t>
          </a:r>
          <a:r>
            <a:rPr lang="en-US" dirty="0"/>
            <a:t> influence of cast and crew (e.g., directors, lead actors) on a movie's success </a:t>
          </a:r>
          <a:r>
            <a:rPr lang="en-US" dirty="0">
              <a:solidFill>
                <a:srgbClr val="010000"/>
              </a:solidFill>
              <a:latin typeface="Aptos Display"/>
              <a:cs typeface="Times New Roman"/>
            </a:rPr>
            <a:t>? </a:t>
          </a:r>
          <a:br>
            <a:rPr lang="en-US" dirty="0">
              <a:latin typeface="Times New Roman"/>
              <a:cs typeface="Times New Roman"/>
            </a:rPr>
          </a:br>
          <a:endParaRPr lang="en-US" dirty="0">
            <a:latin typeface="Times New Roman"/>
            <a:cs typeface="Times New Roman"/>
          </a:endParaRPr>
        </a:p>
      </dgm:t>
    </dgm:pt>
    <dgm:pt modelId="{2A1CADEC-247E-447E-BCE9-47740F166247}" type="parTrans" cxnId="{8E772159-7372-4C73-988B-BA5FD800D993}">
      <dgm:prSet/>
      <dgm:spPr/>
      <dgm:t>
        <a:bodyPr/>
        <a:lstStyle/>
        <a:p>
          <a:endParaRPr lang="en-US"/>
        </a:p>
      </dgm:t>
    </dgm:pt>
    <dgm:pt modelId="{9D6EE523-DBDA-40C2-90F0-701FB1DF477B}" type="sibTrans" cxnId="{8E772159-7372-4C73-988B-BA5FD800D993}">
      <dgm:prSet/>
      <dgm:spPr/>
      <dgm:t>
        <a:bodyPr/>
        <a:lstStyle/>
        <a:p>
          <a:endParaRPr lang="en-US"/>
        </a:p>
      </dgm:t>
    </dgm:pt>
    <dgm:pt modelId="{1AA56B57-E6B5-4689-853C-0ECC39634FD9}">
      <dgm:prSet/>
      <dgm:spPr/>
      <dgm:t>
        <a:bodyPr/>
        <a:lstStyle/>
        <a:p>
          <a:pPr rtl="0"/>
          <a:r>
            <a:rPr lang="en-US" dirty="0"/>
            <a:t>The following </a:t>
          </a:r>
          <a:r>
            <a:rPr lang="en-US" dirty="0">
              <a:latin typeface="Aptos Display" panose="02110004020202020204"/>
            </a:rPr>
            <a:t>chart clearly demonstrates  that</a:t>
          </a:r>
          <a:endParaRPr lang="en-US" dirty="0"/>
        </a:p>
      </dgm:t>
    </dgm:pt>
    <dgm:pt modelId="{3E983FCD-F505-4446-A9DD-33BAED6C0F3F}" type="parTrans" cxnId="{1D3F0080-6B12-48BC-AD6E-34132BF0DBD1}">
      <dgm:prSet/>
      <dgm:spPr/>
      <dgm:t>
        <a:bodyPr/>
        <a:lstStyle/>
        <a:p>
          <a:endParaRPr lang="en-US"/>
        </a:p>
      </dgm:t>
    </dgm:pt>
    <dgm:pt modelId="{8C5FD721-F7FA-48B1-A2DF-03774534F937}" type="sibTrans" cxnId="{1D3F0080-6B12-48BC-AD6E-34132BF0DBD1}">
      <dgm:prSet/>
      <dgm:spPr/>
      <dgm:t>
        <a:bodyPr/>
        <a:lstStyle/>
        <a:p>
          <a:endParaRPr lang="en-US"/>
        </a:p>
      </dgm:t>
    </dgm:pt>
    <dgm:pt modelId="{06CFD141-9D0C-42E8-95F6-03859AE0CD9A}">
      <dgm:prSet phldr="0"/>
      <dgm:spPr/>
      <dgm:t>
        <a:bodyPr/>
        <a:lstStyle/>
        <a:p>
          <a:pPr rtl="0"/>
          <a:r>
            <a:rPr lang="en-US" dirty="0">
              <a:latin typeface="Times New Roman"/>
              <a:cs typeface="Times New Roman"/>
            </a:rPr>
            <a:t>The studio needs to use this as </a:t>
          </a:r>
          <a:r>
            <a:rPr lang="en-US" dirty="0"/>
            <a:t>guide hiring decisions for future productions</a:t>
          </a:r>
          <a:r>
            <a:rPr lang="en-US" dirty="0">
              <a:latin typeface="Times New Roman"/>
              <a:cs typeface="Times New Roman"/>
            </a:rPr>
            <a:t>.</a:t>
          </a:r>
          <a:br>
            <a:rPr lang="en-US" dirty="0">
              <a:latin typeface="Times New Roman"/>
              <a:cs typeface="Times New Roman"/>
            </a:rPr>
          </a:br>
          <a:r>
            <a:rPr lang="en-US" dirty="0">
              <a:latin typeface="Times New Roman"/>
              <a:cs typeface="Times New Roman"/>
            </a:rPr>
            <a:t> </a:t>
          </a:r>
          <a:br>
            <a:rPr lang="en-US" dirty="0">
              <a:latin typeface="Times New Roman"/>
              <a:cs typeface="Times New Roman"/>
            </a:rPr>
          </a:br>
          <a:br>
            <a:rPr lang="en-US" dirty="0">
              <a:latin typeface="Times New Roman"/>
              <a:cs typeface="Times New Roman"/>
            </a:rPr>
          </a:br>
          <a:endParaRPr lang="en-US" dirty="0"/>
        </a:p>
      </dgm:t>
    </dgm:pt>
    <dgm:pt modelId="{082903BF-EBAC-44DA-80B9-7E09FFBE5F3C}" type="parTrans" cxnId="{333FB701-1D33-4709-B036-0D92986003CA}">
      <dgm:prSet/>
      <dgm:spPr/>
    </dgm:pt>
    <dgm:pt modelId="{3DD4C5D2-1FAF-4716-B920-6FA3D259875B}" type="sibTrans" cxnId="{333FB701-1D33-4709-B036-0D92986003CA}">
      <dgm:prSet/>
      <dgm:spPr/>
    </dgm:pt>
    <dgm:pt modelId="{9706EE6B-16CD-4CA9-B835-10F3173D3723}" type="pres">
      <dgm:prSet presAssocID="{BF56F607-65B4-419C-9F92-9D1BA43BB6AF}" presName="linear" presStyleCnt="0">
        <dgm:presLayoutVars>
          <dgm:animLvl val="lvl"/>
          <dgm:resizeHandles val="exact"/>
        </dgm:presLayoutVars>
      </dgm:prSet>
      <dgm:spPr/>
    </dgm:pt>
    <dgm:pt modelId="{9FD96454-020D-47CB-8A8C-AA9B1C8FF85E}" type="pres">
      <dgm:prSet presAssocID="{719FD563-59B7-4320-AC42-2353E8BB9A50}" presName="parentText" presStyleLbl="node1" presStyleIdx="0" presStyleCnt="3">
        <dgm:presLayoutVars>
          <dgm:chMax val="0"/>
          <dgm:bulletEnabled val="1"/>
        </dgm:presLayoutVars>
      </dgm:prSet>
      <dgm:spPr/>
    </dgm:pt>
    <dgm:pt modelId="{1C053712-B2D8-41DE-9E34-2DF1097A909D}" type="pres">
      <dgm:prSet presAssocID="{9D6EE523-DBDA-40C2-90F0-701FB1DF477B}" presName="spacer" presStyleCnt="0"/>
      <dgm:spPr/>
    </dgm:pt>
    <dgm:pt modelId="{5636AD1E-48C8-4F0D-99C2-91CC8DAC74AB}" type="pres">
      <dgm:prSet presAssocID="{06CFD141-9D0C-42E8-95F6-03859AE0CD9A}" presName="parentText" presStyleLbl="node1" presStyleIdx="1" presStyleCnt="3">
        <dgm:presLayoutVars>
          <dgm:chMax val="0"/>
          <dgm:bulletEnabled val="1"/>
        </dgm:presLayoutVars>
      </dgm:prSet>
      <dgm:spPr/>
    </dgm:pt>
    <dgm:pt modelId="{4C4495E2-3E58-43C9-8EF7-9B4462CBAEF3}" type="pres">
      <dgm:prSet presAssocID="{3DD4C5D2-1FAF-4716-B920-6FA3D259875B}" presName="spacer" presStyleCnt="0"/>
      <dgm:spPr/>
    </dgm:pt>
    <dgm:pt modelId="{824BF953-643C-4FB1-9443-566B2324C6AE}" type="pres">
      <dgm:prSet presAssocID="{1AA56B57-E6B5-4689-853C-0ECC39634FD9}" presName="parentText" presStyleLbl="node1" presStyleIdx="2" presStyleCnt="3">
        <dgm:presLayoutVars>
          <dgm:chMax val="0"/>
          <dgm:bulletEnabled val="1"/>
        </dgm:presLayoutVars>
      </dgm:prSet>
      <dgm:spPr/>
    </dgm:pt>
  </dgm:ptLst>
  <dgm:cxnLst>
    <dgm:cxn modelId="{333FB701-1D33-4709-B036-0D92986003CA}" srcId="{BF56F607-65B4-419C-9F92-9D1BA43BB6AF}" destId="{06CFD141-9D0C-42E8-95F6-03859AE0CD9A}" srcOrd="1" destOrd="0" parTransId="{082903BF-EBAC-44DA-80B9-7E09FFBE5F3C}" sibTransId="{3DD4C5D2-1FAF-4716-B920-6FA3D259875B}"/>
    <dgm:cxn modelId="{7DD0AF42-A127-4889-80BF-2A7D3AB26D40}" type="presOf" srcId="{06CFD141-9D0C-42E8-95F6-03859AE0CD9A}" destId="{5636AD1E-48C8-4F0D-99C2-91CC8DAC74AB}" srcOrd="0" destOrd="0" presId="urn:microsoft.com/office/officeart/2005/8/layout/vList2"/>
    <dgm:cxn modelId="{B7DA4547-89F3-4BE3-A95C-794E5C42B6E2}" type="presOf" srcId="{719FD563-59B7-4320-AC42-2353E8BB9A50}" destId="{9FD96454-020D-47CB-8A8C-AA9B1C8FF85E}" srcOrd="0" destOrd="0" presId="urn:microsoft.com/office/officeart/2005/8/layout/vList2"/>
    <dgm:cxn modelId="{8E772159-7372-4C73-988B-BA5FD800D993}" srcId="{BF56F607-65B4-419C-9F92-9D1BA43BB6AF}" destId="{719FD563-59B7-4320-AC42-2353E8BB9A50}" srcOrd="0" destOrd="0" parTransId="{2A1CADEC-247E-447E-BCE9-47740F166247}" sibTransId="{9D6EE523-DBDA-40C2-90F0-701FB1DF477B}"/>
    <dgm:cxn modelId="{1D3F0080-6B12-48BC-AD6E-34132BF0DBD1}" srcId="{BF56F607-65B4-419C-9F92-9D1BA43BB6AF}" destId="{1AA56B57-E6B5-4689-853C-0ECC39634FD9}" srcOrd="2" destOrd="0" parTransId="{3E983FCD-F505-4446-A9DD-33BAED6C0F3F}" sibTransId="{8C5FD721-F7FA-48B1-A2DF-03774534F937}"/>
    <dgm:cxn modelId="{3F6A11A7-EE81-45F7-BBC6-5C964B8BB057}" type="presOf" srcId="{1AA56B57-E6B5-4689-853C-0ECC39634FD9}" destId="{824BF953-643C-4FB1-9443-566B2324C6AE}" srcOrd="0" destOrd="0" presId="urn:microsoft.com/office/officeart/2005/8/layout/vList2"/>
    <dgm:cxn modelId="{4A7AC5FB-835A-41D7-8ABD-B56CE4603E27}" type="presOf" srcId="{BF56F607-65B4-419C-9F92-9D1BA43BB6AF}" destId="{9706EE6B-16CD-4CA9-B835-10F3173D3723}" srcOrd="0" destOrd="0" presId="urn:microsoft.com/office/officeart/2005/8/layout/vList2"/>
    <dgm:cxn modelId="{2B935B9A-DAA3-4446-8C3B-905C30ABBE0A}" type="presParOf" srcId="{9706EE6B-16CD-4CA9-B835-10F3173D3723}" destId="{9FD96454-020D-47CB-8A8C-AA9B1C8FF85E}" srcOrd="0" destOrd="0" presId="urn:microsoft.com/office/officeart/2005/8/layout/vList2"/>
    <dgm:cxn modelId="{87726CE1-4E64-4EDF-B9C5-A7507C884CB9}" type="presParOf" srcId="{9706EE6B-16CD-4CA9-B835-10F3173D3723}" destId="{1C053712-B2D8-41DE-9E34-2DF1097A909D}" srcOrd="1" destOrd="0" presId="urn:microsoft.com/office/officeart/2005/8/layout/vList2"/>
    <dgm:cxn modelId="{B3E82C14-BD07-41B1-89D0-4C75916BA2BE}" type="presParOf" srcId="{9706EE6B-16CD-4CA9-B835-10F3173D3723}" destId="{5636AD1E-48C8-4F0D-99C2-91CC8DAC74AB}" srcOrd="2" destOrd="0" presId="urn:microsoft.com/office/officeart/2005/8/layout/vList2"/>
    <dgm:cxn modelId="{46703D66-3F4C-49AC-A30F-66E5667458FF}" type="presParOf" srcId="{9706EE6B-16CD-4CA9-B835-10F3173D3723}" destId="{4C4495E2-3E58-43C9-8EF7-9B4462CBAEF3}" srcOrd="3" destOrd="0" presId="urn:microsoft.com/office/officeart/2005/8/layout/vList2"/>
    <dgm:cxn modelId="{EA41A930-657F-45BC-A55C-7CB147860B3A}" type="presParOf" srcId="{9706EE6B-16CD-4CA9-B835-10F3173D3723}" destId="{824BF953-643C-4FB1-9443-566B2324C6AE}"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EC6664-6DF2-4827-865E-1C4197E2F0F4}">
      <dsp:nvSpPr>
        <dsp:cNvPr id="0" name=""/>
        <dsp:cNvSpPr/>
      </dsp:nvSpPr>
      <dsp:spPr>
        <a:xfrm>
          <a:off x="562927" y="788206"/>
          <a:ext cx="1445998" cy="1445998"/>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47E9F4A-C606-4DDB-9310-9C3578C5FE80}">
      <dsp:nvSpPr>
        <dsp:cNvPr id="0" name=""/>
        <dsp:cNvSpPr/>
      </dsp:nvSpPr>
      <dsp:spPr>
        <a:xfrm>
          <a:off x="871091" y="1096370"/>
          <a:ext cx="829671" cy="82967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E1EFF85-5D9D-4537-BF23-3CDB085FBF98}">
      <dsp:nvSpPr>
        <dsp:cNvPr id="0" name=""/>
        <dsp:cNvSpPr/>
      </dsp:nvSpPr>
      <dsp:spPr>
        <a:xfrm>
          <a:off x="100682"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a:t>Box office revenue</a:t>
          </a:r>
        </a:p>
      </dsp:txBody>
      <dsp:txXfrm>
        <a:off x="100682" y="2684598"/>
        <a:ext cx="2370489" cy="720000"/>
      </dsp:txXfrm>
    </dsp:sp>
    <dsp:sp modelId="{B34440B8-A636-4F17-8DA2-D12AFD70FC62}">
      <dsp:nvSpPr>
        <dsp:cNvPr id="0" name=""/>
        <dsp:cNvSpPr/>
      </dsp:nvSpPr>
      <dsp:spPr>
        <a:xfrm>
          <a:off x="3348252" y="788206"/>
          <a:ext cx="1445998" cy="1445998"/>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235521C-8131-4407-B997-3DFAD67B3A21}">
      <dsp:nvSpPr>
        <dsp:cNvPr id="0" name=""/>
        <dsp:cNvSpPr/>
      </dsp:nvSpPr>
      <dsp:spPr>
        <a:xfrm>
          <a:off x="3656416" y="1096370"/>
          <a:ext cx="829671" cy="82967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37F4533-3DAF-4873-BFB2-036D8474D3C8}">
      <dsp:nvSpPr>
        <dsp:cNvPr id="0" name=""/>
        <dsp:cNvSpPr/>
      </dsp:nvSpPr>
      <dsp:spPr>
        <a:xfrm>
          <a:off x="2886007"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a:t>Genre of movies</a:t>
          </a:r>
        </a:p>
      </dsp:txBody>
      <dsp:txXfrm>
        <a:off x="2886007" y="2684598"/>
        <a:ext cx="2370489" cy="720000"/>
      </dsp:txXfrm>
    </dsp:sp>
    <dsp:sp modelId="{148DA368-C6EB-4457-B7A1-7DC274556484}">
      <dsp:nvSpPr>
        <dsp:cNvPr id="0" name=""/>
        <dsp:cNvSpPr/>
      </dsp:nvSpPr>
      <dsp:spPr>
        <a:xfrm>
          <a:off x="6133577" y="788206"/>
          <a:ext cx="1445998" cy="1445998"/>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5038D7-0249-4EAF-99C8-DB74813588F9}">
      <dsp:nvSpPr>
        <dsp:cNvPr id="0" name=""/>
        <dsp:cNvSpPr/>
      </dsp:nvSpPr>
      <dsp:spPr>
        <a:xfrm>
          <a:off x="6441741" y="1096370"/>
          <a:ext cx="829671" cy="82967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CFE19C2-2FEE-4717-9D9A-EBBFAFD01E0B}">
      <dsp:nvSpPr>
        <dsp:cNvPr id="0" name=""/>
        <dsp:cNvSpPr/>
      </dsp:nvSpPr>
      <dsp:spPr>
        <a:xfrm>
          <a:off x="5671332"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a:t>Cast and crew </a:t>
          </a:r>
        </a:p>
      </dsp:txBody>
      <dsp:txXfrm>
        <a:off x="5671332" y="2684598"/>
        <a:ext cx="2370489" cy="720000"/>
      </dsp:txXfrm>
    </dsp:sp>
    <dsp:sp modelId="{657B0706-306C-42A8-89CC-B36E39D6C58E}">
      <dsp:nvSpPr>
        <dsp:cNvPr id="0" name=""/>
        <dsp:cNvSpPr/>
      </dsp:nvSpPr>
      <dsp:spPr>
        <a:xfrm>
          <a:off x="8918902" y="788206"/>
          <a:ext cx="1445998" cy="1445998"/>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0758733-E141-408B-97A7-674BE0D29140}">
      <dsp:nvSpPr>
        <dsp:cNvPr id="0" name=""/>
        <dsp:cNvSpPr/>
      </dsp:nvSpPr>
      <dsp:spPr>
        <a:xfrm>
          <a:off x="9227066" y="1096370"/>
          <a:ext cx="829671" cy="82967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1935AB-8300-40BC-8D5E-AA5B3079CC34}">
      <dsp:nvSpPr>
        <dsp:cNvPr id="0" name=""/>
        <dsp:cNvSpPr/>
      </dsp:nvSpPr>
      <dsp:spPr>
        <a:xfrm>
          <a:off x="8456657"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a:t>Release dates of Movies</a:t>
          </a:r>
        </a:p>
      </dsp:txBody>
      <dsp:txXfrm>
        <a:off x="8456657" y="2684598"/>
        <a:ext cx="2370489"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76F574-7A42-4308-B7B2-D81510EC0D22}">
      <dsp:nvSpPr>
        <dsp:cNvPr id="0" name=""/>
        <dsp:cNvSpPr/>
      </dsp:nvSpPr>
      <dsp:spPr>
        <a:xfrm>
          <a:off x="1981" y="1237583"/>
          <a:ext cx="3126953" cy="1876171"/>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t" anchorCtr="0">
          <a:noAutofit/>
        </a:bodyPr>
        <a:lstStyle/>
        <a:p>
          <a:pPr marL="0" lvl="0" indent="0" algn="l" defTabSz="1422400">
            <a:lnSpc>
              <a:spcPct val="90000"/>
            </a:lnSpc>
            <a:spcBef>
              <a:spcPct val="0"/>
            </a:spcBef>
            <a:spcAft>
              <a:spcPct val="35000"/>
            </a:spcAft>
            <a:buNone/>
          </a:pPr>
          <a:r>
            <a:rPr lang="en-US" sz="3200" kern="1200"/>
            <a:t>Handling</a:t>
          </a:r>
        </a:p>
        <a:p>
          <a:pPr marL="228600" lvl="1" indent="-228600" algn="l" defTabSz="1111250">
            <a:lnSpc>
              <a:spcPct val="90000"/>
            </a:lnSpc>
            <a:spcBef>
              <a:spcPct val="0"/>
            </a:spcBef>
            <a:spcAft>
              <a:spcPct val="15000"/>
            </a:spcAft>
            <a:buChar char="•"/>
          </a:pPr>
          <a:r>
            <a:rPr lang="en-US" sz="2500" kern="1200"/>
            <a:t>Handling missing values</a:t>
          </a:r>
        </a:p>
      </dsp:txBody>
      <dsp:txXfrm>
        <a:off x="1981" y="1237583"/>
        <a:ext cx="3126953" cy="1876171"/>
      </dsp:txXfrm>
    </dsp:sp>
    <dsp:sp modelId="{36E74ECD-F992-4239-95BA-AA686B68F3D8}">
      <dsp:nvSpPr>
        <dsp:cNvPr id="0" name=""/>
        <dsp:cNvSpPr/>
      </dsp:nvSpPr>
      <dsp:spPr>
        <a:xfrm>
          <a:off x="3177107" y="2054169"/>
          <a:ext cx="469042" cy="243000"/>
        </a:xfrm>
        <a:prstGeom prst="rightArrow">
          <a:avLst>
            <a:gd name="adj1" fmla="val 50000"/>
            <a:gd name="adj2" fmla="val 5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4D00AC5E-3E25-4B8B-9358-35B6F8FA0F9D}">
      <dsp:nvSpPr>
        <dsp:cNvPr id="0" name=""/>
        <dsp:cNvSpPr/>
      </dsp:nvSpPr>
      <dsp:spPr>
        <a:xfrm>
          <a:off x="3694323" y="1237583"/>
          <a:ext cx="3126953" cy="1876171"/>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t" anchorCtr="0">
          <a:noAutofit/>
        </a:bodyPr>
        <a:lstStyle/>
        <a:p>
          <a:pPr marL="0" lvl="0" indent="0" algn="l" defTabSz="1422400">
            <a:lnSpc>
              <a:spcPct val="90000"/>
            </a:lnSpc>
            <a:spcBef>
              <a:spcPct val="0"/>
            </a:spcBef>
            <a:spcAft>
              <a:spcPct val="35000"/>
            </a:spcAft>
            <a:buNone/>
          </a:pPr>
          <a:r>
            <a:rPr lang="en-US" sz="3200" kern="1200"/>
            <a:t>Removing</a:t>
          </a:r>
        </a:p>
        <a:p>
          <a:pPr marL="228600" lvl="1" indent="-228600" algn="l" defTabSz="1111250">
            <a:lnSpc>
              <a:spcPct val="90000"/>
            </a:lnSpc>
            <a:spcBef>
              <a:spcPct val="0"/>
            </a:spcBef>
            <a:spcAft>
              <a:spcPct val="15000"/>
            </a:spcAft>
            <a:buChar char="•"/>
          </a:pPr>
          <a:r>
            <a:rPr lang="en-US" sz="2500" kern="1200"/>
            <a:t>Removing duplicates</a:t>
          </a:r>
        </a:p>
      </dsp:txBody>
      <dsp:txXfrm>
        <a:off x="3694323" y="1237583"/>
        <a:ext cx="3126953" cy="1876171"/>
      </dsp:txXfrm>
    </dsp:sp>
    <dsp:sp modelId="{683FE0B0-B19F-436D-8D51-69E6880CCB6C}">
      <dsp:nvSpPr>
        <dsp:cNvPr id="0" name=""/>
        <dsp:cNvSpPr/>
      </dsp:nvSpPr>
      <dsp:spPr>
        <a:xfrm>
          <a:off x="6869449" y="2054169"/>
          <a:ext cx="469042" cy="243000"/>
        </a:xfrm>
        <a:prstGeom prst="rightArrow">
          <a:avLst>
            <a:gd name="adj1" fmla="val 50000"/>
            <a:gd name="adj2" fmla="val 5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167E56A3-B3E5-4635-A342-D89DE1F72DB6}">
      <dsp:nvSpPr>
        <dsp:cNvPr id="0" name=""/>
        <dsp:cNvSpPr/>
      </dsp:nvSpPr>
      <dsp:spPr>
        <a:xfrm>
          <a:off x="7386665" y="1237583"/>
          <a:ext cx="3126953" cy="1876171"/>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t" anchorCtr="0">
          <a:noAutofit/>
        </a:bodyPr>
        <a:lstStyle/>
        <a:p>
          <a:pPr marL="0" lvl="0" indent="0" algn="l" defTabSz="1422400">
            <a:lnSpc>
              <a:spcPct val="90000"/>
            </a:lnSpc>
            <a:spcBef>
              <a:spcPct val="0"/>
            </a:spcBef>
            <a:spcAft>
              <a:spcPct val="35000"/>
            </a:spcAft>
            <a:buNone/>
          </a:pPr>
          <a:r>
            <a:rPr lang="en-US" sz="3200" kern="1200"/>
            <a:t>Ensuring</a:t>
          </a:r>
        </a:p>
        <a:p>
          <a:pPr marL="228600" lvl="1" indent="-228600" algn="l" defTabSz="1111250">
            <a:lnSpc>
              <a:spcPct val="90000"/>
            </a:lnSpc>
            <a:spcBef>
              <a:spcPct val="0"/>
            </a:spcBef>
            <a:spcAft>
              <a:spcPct val="15000"/>
            </a:spcAft>
            <a:buChar char="•"/>
          </a:pPr>
          <a:r>
            <a:rPr lang="en-US" sz="2500" kern="1200"/>
            <a:t>Ensuring consistent formats</a:t>
          </a:r>
        </a:p>
      </dsp:txBody>
      <dsp:txXfrm>
        <a:off x="7386665" y="1237583"/>
        <a:ext cx="3126953" cy="187617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D96454-020D-47CB-8A8C-AA9B1C8FF85E}">
      <dsp:nvSpPr>
        <dsp:cNvPr id="0" name=""/>
        <dsp:cNvSpPr/>
      </dsp:nvSpPr>
      <dsp:spPr>
        <a:xfrm>
          <a:off x="0" y="503047"/>
          <a:ext cx="4555782" cy="142974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What is the relationship between movie genres and their box office performance</a:t>
          </a:r>
          <a:r>
            <a:rPr lang="en-US" sz="2600" kern="1200" dirty="0">
              <a:latin typeface="Aptos Display" panose="02110004020202020204"/>
            </a:rPr>
            <a:t>?</a:t>
          </a:r>
          <a:endParaRPr lang="en-US" sz="2600" kern="1200" dirty="0"/>
        </a:p>
      </dsp:txBody>
      <dsp:txXfrm>
        <a:off x="69794" y="572841"/>
        <a:ext cx="4416194" cy="1290152"/>
      </dsp:txXfrm>
    </dsp:sp>
    <dsp:sp modelId="{40FC7A6E-7534-4152-AE05-634CA5F03084}">
      <dsp:nvSpPr>
        <dsp:cNvPr id="0" name=""/>
        <dsp:cNvSpPr/>
      </dsp:nvSpPr>
      <dsp:spPr>
        <a:xfrm>
          <a:off x="0" y="2007668"/>
          <a:ext cx="4555782" cy="1429740"/>
        </a:xfrm>
        <a:prstGeom prst="roundRect">
          <a:avLst/>
        </a:prstGeom>
        <a:gradFill rotWithShape="0">
          <a:gsLst>
            <a:gs pos="0">
              <a:schemeClr val="accent5">
                <a:hueOff val="-6076075"/>
                <a:satOff val="-413"/>
                <a:lumOff val="981"/>
                <a:alphaOff val="0"/>
                <a:satMod val="103000"/>
                <a:lumMod val="102000"/>
                <a:tint val="94000"/>
              </a:schemeClr>
            </a:gs>
            <a:gs pos="50000">
              <a:schemeClr val="accent5">
                <a:hueOff val="-6076075"/>
                <a:satOff val="-413"/>
                <a:lumOff val="981"/>
                <a:alphaOff val="0"/>
                <a:satMod val="110000"/>
                <a:lumMod val="100000"/>
                <a:shade val="100000"/>
              </a:schemeClr>
            </a:gs>
            <a:gs pos="100000">
              <a:schemeClr val="accent5">
                <a:hueOff val="-6076075"/>
                <a:satOff val="-413"/>
                <a:lumOff val="98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rtl="0">
            <a:lnSpc>
              <a:spcPct val="90000"/>
            </a:lnSpc>
            <a:spcBef>
              <a:spcPct val="0"/>
            </a:spcBef>
            <a:spcAft>
              <a:spcPct val="35000"/>
            </a:spcAft>
            <a:buNone/>
          </a:pPr>
          <a:r>
            <a:rPr lang="en-US" sz="2600" kern="1200" dirty="0"/>
            <a:t>Which genres </a:t>
          </a:r>
          <a:r>
            <a:rPr lang="en-US" sz="2600" kern="1200" dirty="0">
              <a:latin typeface="Aptos Display" panose="02110004020202020204"/>
            </a:rPr>
            <a:t>should the studio focus</a:t>
          </a:r>
          <a:r>
            <a:rPr lang="en-US" sz="2600" kern="1200" dirty="0"/>
            <a:t> on producing</a:t>
          </a:r>
          <a:r>
            <a:rPr lang="en-US" sz="2600" kern="1200" dirty="0">
              <a:latin typeface="Aptos Display" panose="02110004020202020204"/>
            </a:rPr>
            <a:t>?</a:t>
          </a:r>
          <a:endParaRPr lang="en-US" sz="2600" kern="1200" dirty="0"/>
        </a:p>
      </dsp:txBody>
      <dsp:txXfrm>
        <a:off x="69794" y="2077462"/>
        <a:ext cx="4416194" cy="1290152"/>
      </dsp:txXfrm>
    </dsp:sp>
    <dsp:sp modelId="{824BF953-643C-4FB1-9443-566B2324C6AE}">
      <dsp:nvSpPr>
        <dsp:cNvPr id="0" name=""/>
        <dsp:cNvSpPr/>
      </dsp:nvSpPr>
      <dsp:spPr>
        <a:xfrm>
          <a:off x="0" y="3512288"/>
          <a:ext cx="4555782" cy="1429740"/>
        </a:xfrm>
        <a:prstGeom prst="roundRect">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The following </a:t>
          </a:r>
          <a:r>
            <a:rPr lang="en-US" sz="2600" kern="1200" dirty="0">
              <a:latin typeface="Aptos Display" panose="02110004020202020204"/>
            </a:rPr>
            <a:t>charts</a:t>
          </a:r>
          <a:r>
            <a:rPr lang="en-US" sz="2600" kern="1200" dirty="0"/>
            <a:t> demonstrates that relationship</a:t>
          </a:r>
        </a:p>
      </dsp:txBody>
      <dsp:txXfrm>
        <a:off x="69794" y="3582082"/>
        <a:ext cx="4416194" cy="129015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D96454-020D-47CB-8A8C-AA9B1C8FF85E}">
      <dsp:nvSpPr>
        <dsp:cNvPr id="0" name=""/>
        <dsp:cNvSpPr/>
      </dsp:nvSpPr>
      <dsp:spPr>
        <a:xfrm>
          <a:off x="0" y="252578"/>
          <a:ext cx="4555782" cy="1600559"/>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Times New Roman"/>
              <a:cs typeface="Times New Roman"/>
            </a:rPr>
            <a:t>We need to predict box office revenue based on factors such as production budget, genre, runtime, release date, and ratings</a:t>
          </a:r>
          <a:endParaRPr lang="en-US" sz="2400" kern="1200" dirty="0"/>
        </a:p>
      </dsp:txBody>
      <dsp:txXfrm>
        <a:off x="78133" y="330711"/>
        <a:ext cx="4399516" cy="1444293"/>
      </dsp:txXfrm>
    </dsp:sp>
    <dsp:sp modelId="{A8599516-6A7C-436C-ACD3-D83B67C07D28}">
      <dsp:nvSpPr>
        <dsp:cNvPr id="0" name=""/>
        <dsp:cNvSpPr/>
      </dsp:nvSpPr>
      <dsp:spPr>
        <a:xfrm>
          <a:off x="0" y="1922258"/>
          <a:ext cx="4555782" cy="1600559"/>
        </a:xfrm>
        <a:prstGeom prst="roundRect">
          <a:avLst/>
        </a:prstGeom>
        <a:gradFill rotWithShape="0">
          <a:gsLst>
            <a:gs pos="0">
              <a:schemeClr val="accent5">
                <a:hueOff val="-6076075"/>
                <a:satOff val="-413"/>
                <a:lumOff val="981"/>
                <a:alphaOff val="0"/>
                <a:satMod val="103000"/>
                <a:lumMod val="102000"/>
                <a:tint val="94000"/>
              </a:schemeClr>
            </a:gs>
            <a:gs pos="50000">
              <a:schemeClr val="accent5">
                <a:hueOff val="-6076075"/>
                <a:satOff val="-413"/>
                <a:lumOff val="981"/>
                <a:alphaOff val="0"/>
                <a:satMod val="110000"/>
                <a:lumMod val="100000"/>
                <a:shade val="100000"/>
              </a:schemeClr>
            </a:gs>
            <a:gs pos="100000">
              <a:schemeClr val="accent5">
                <a:hueOff val="-6076075"/>
                <a:satOff val="-413"/>
                <a:lumOff val="98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Times New Roman"/>
              <a:cs typeface="Times New Roman"/>
            </a:rPr>
            <a:t>This will help the studio forecast potential earnings for new projects</a:t>
          </a:r>
        </a:p>
      </dsp:txBody>
      <dsp:txXfrm>
        <a:off x="78133" y="2000391"/>
        <a:ext cx="4399516" cy="1444293"/>
      </dsp:txXfrm>
    </dsp:sp>
    <dsp:sp modelId="{824BF953-643C-4FB1-9443-566B2324C6AE}">
      <dsp:nvSpPr>
        <dsp:cNvPr id="0" name=""/>
        <dsp:cNvSpPr/>
      </dsp:nvSpPr>
      <dsp:spPr>
        <a:xfrm>
          <a:off x="0" y="3591938"/>
          <a:ext cx="4555782" cy="1600559"/>
        </a:xfrm>
        <a:prstGeom prst="roundRect">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The following </a:t>
          </a:r>
          <a:r>
            <a:rPr lang="en-US" sz="2400" kern="1200" dirty="0">
              <a:latin typeface="Aptos Display" panose="02110004020202020204"/>
            </a:rPr>
            <a:t>charts</a:t>
          </a:r>
          <a:r>
            <a:rPr lang="en-US" sz="2400" kern="1200" dirty="0"/>
            <a:t> demonstrates that relationship</a:t>
          </a:r>
        </a:p>
      </dsp:txBody>
      <dsp:txXfrm>
        <a:off x="78133" y="3670071"/>
        <a:ext cx="4399516" cy="14442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D96454-020D-47CB-8A8C-AA9B1C8FF85E}">
      <dsp:nvSpPr>
        <dsp:cNvPr id="0" name=""/>
        <dsp:cNvSpPr/>
      </dsp:nvSpPr>
      <dsp:spPr>
        <a:xfrm>
          <a:off x="0" y="373537"/>
          <a:ext cx="4555782" cy="230724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rtl="0">
            <a:lnSpc>
              <a:spcPct val="90000"/>
            </a:lnSpc>
            <a:spcBef>
              <a:spcPct val="0"/>
            </a:spcBef>
            <a:spcAft>
              <a:spcPct val="35000"/>
            </a:spcAft>
            <a:buNone/>
          </a:pPr>
          <a:r>
            <a:rPr lang="en-US" sz="2900" kern="1200" dirty="0">
              <a:latin typeface="Times New Roman"/>
              <a:cs typeface="Times New Roman"/>
            </a:rPr>
            <a:t>We need to determine the optimal budget range for producing profitable films.</a:t>
          </a:r>
          <a:br>
            <a:rPr lang="en-US" sz="2900" kern="1200" dirty="0">
              <a:latin typeface="Times New Roman"/>
              <a:cs typeface="Times New Roman"/>
            </a:rPr>
          </a:br>
          <a:r>
            <a:rPr lang="en-US" sz="2900" kern="1200" dirty="0">
              <a:latin typeface="Times New Roman"/>
              <a:cs typeface="Times New Roman"/>
            </a:rPr>
            <a:t> </a:t>
          </a:r>
          <a:br>
            <a:rPr lang="en-US" sz="2900" kern="1200" dirty="0">
              <a:latin typeface="Times New Roman"/>
              <a:cs typeface="Times New Roman"/>
            </a:rPr>
          </a:br>
          <a:endParaRPr lang="en-US" sz="2900" kern="1200" dirty="0">
            <a:latin typeface="Times New Roman"/>
            <a:cs typeface="Times New Roman"/>
          </a:endParaRPr>
        </a:p>
      </dsp:txBody>
      <dsp:txXfrm>
        <a:off x="112630" y="486167"/>
        <a:ext cx="4330522" cy="2081980"/>
      </dsp:txXfrm>
    </dsp:sp>
    <dsp:sp modelId="{824BF953-643C-4FB1-9443-566B2324C6AE}">
      <dsp:nvSpPr>
        <dsp:cNvPr id="0" name=""/>
        <dsp:cNvSpPr/>
      </dsp:nvSpPr>
      <dsp:spPr>
        <a:xfrm>
          <a:off x="0" y="2764297"/>
          <a:ext cx="4555782" cy="2307240"/>
        </a:xfrm>
        <a:prstGeom prst="roundRect">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rtl="0">
            <a:lnSpc>
              <a:spcPct val="90000"/>
            </a:lnSpc>
            <a:spcBef>
              <a:spcPct val="0"/>
            </a:spcBef>
            <a:spcAft>
              <a:spcPct val="35000"/>
            </a:spcAft>
            <a:buNone/>
          </a:pPr>
          <a:r>
            <a:rPr lang="en-US" sz="2900" kern="1200" dirty="0"/>
            <a:t>The following </a:t>
          </a:r>
          <a:r>
            <a:rPr lang="en-US" sz="2900" kern="1200" dirty="0">
              <a:latin typeface="Aptos Display" panose="02110004020202020204"/>
            </a:rPr>
            <a:t>chart clearly shows that</a:t>
          </a:r>
          <a:endParaRPr lang="en-US" sz="2900" kern="1200" dirty="0"/>
        </a:p>
      </dsp:txBody>
      <dsp:txXfrm>
        <a:off x="112630" y="2876927"/>
        <a:ext cx="4330522" cy="208198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D96454-020D-47CB-8A8C-AA9B1C8FF85E}">
      <dsp:nvSpPr>
        <dsp:cNvPr id="0" name=""/>
        <dsp:cNvSpPr/>
      </dsp:nvSpPr>
      <dsp:spPr>
        <a:xfrm>
          <a:off x="0" y="82207"/>
          <a:ext cx="4555782" cy="171990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US" sz="2100" kern="1200" dirty="0">
              <a:latin typeface="Times New Roman"/>
              <a:cs typeface="Times New Roman"/>
            </a:rPr>
            <a:t>We explore the release dates and revenue data to identify seasonal trends in box office performance</a:t>
          </a:r>
          <a:br>
            <a:rPr lang="en-US" sz="2100" kern="1200" dirty="0">
              <a:latin typeface="Times New Roman"/>
              <a:cs typeface="Times New Roman"/>
            </a:rPr>
          </a:br>
          <a:endParaRPr lang="en-US" sz="2100" kern="1200" dirty="0">
            <a:latin typeface="Times New Roman"/>
            <a:cs typeface="Times New Roman"/>
          </a:endParaRPr>
        </a:p>
      </dsp:txBody>
      <dsp:txXfrm>
        <a:off x="83959" y="166166"/>
        <a:ext cx="4387864" cy="1551982"/>
      </dsp:txXfrm>
    </dsp:sp>
    <dsp:sp modelId="{5636AD1E-48C8-4F0D-99C2-91CC8DAC74AB}">
      <dsp:nvSpPr>
        <dsp:cNvPr id="0" name=""/>
        <dsp:cNvSpPr/>
      </dsp:nvSpPr>
      <dsp:spPr>
        <a:xfrm>
          <a:off x="0" y="1862587"/>
          <a:ext cx="4555782" cy="1719900"/>
        </a:xfrm>
        <a:prstGeom prst="roundRect">
          <a:avLst/>
        </a:prstGeom>
        <a:gradFill rotWithShape="0">
          <a:gsLst>
            <a:gs pos="0">
              <a:schemeClr val="accent5">
                <a:hueOff val="-6076075"/>
                <a:satOff val="-413"/>
                <a:lumOff val="981"/>
                <a:alphaOff val="0"/>
                <a:satMod val="103000"/>
                <a:lumMod val="102000"/>
                <a:tint val="94000"/>
              </a:schemeClr>
            </a:gs>
            <a:gs pos="50000">
              <a:schemeClr val="accent5">
                <a:hueOff val="-6076075"/>
                <a:satOff val="-413"/>
                <a:lumOff val="981"/>
                <a:alphaOff val="0"/>
                <a:satMod val="110000"/>
                <a:lumMod val="100000"/>
                <a:shade val="100000"/>
              </a:schemeClr>
            </a:gs>
            <a:gs pos="100000">
              <a:schemeClr val="accent5">
                <a:hueOff val="-6076075"/>
                <a:satOff val="-413"/>
                <a:lumOff val="98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US" sz="2100" kern="1200" dirty="0">
              <a:latin typeface="Times New Roman"/>
              <a:cs typeface="Times New Roman"/>
            </a:rPr>
            <a:t>The studio needs to schedule releases strategically.</a:t>
          </a:r>
          <a:br>
            <a:rPr lang="en-US" sz="2100" kern="1200" dirty="0">
              <a:latin typeface="Times New Roman"/>
              <a:cs typeface="Times New Roman"/>
            </a:rPr>
          </a:br>
          <a:r>
            <a:rPr lang="en-US" sz="2100" kern="1200" dirty="0">
              <a:latin typeface="Times New Roman"/>
              <a:cs typeface="Times New Roman"/>
            </a:rPr>
            <a:t> </a:t>
          </a:r>
          <a:br>
            <a:rPr lang="en-US" sz="2100" kern="1200" dirty="0">
              <a:latin typeface="Times New Roman"/>
              <a:cs typeface="Times New Roman"/>
            </a:rPr>
          </a:br>
          <a:br>
            <a:rPr lang="en-US" sz="2100" kern="1200" dirty="0">
              <a:latin typeface="Times New Roman"/>
              <a:cs typeface="Times New Roman"/>
            </a:rPr>
          </a:br>
          <a:endParaRPr lang="en-US" sz="2100" kern="1200" dirty="0"/>
        </a:p>
      </dsp:txBody>
      <dsp:txXfrm>
        <a:off x="83959" y="1946546"/>
        <a:ext cx="4387864" cy="1551982"/>
      </dsp:txXfrm>
    </dsp:sp>
    <dsp:sp modelId="{824BF953-643C-4FB1-9443-566B2324C6AE}">
      <dsp:nvSpPr>
        <dsp:cNvPr id="0" name=""/>
        <dsp:cNvSpPr/>
      </dsp:nvSpPr>
      <dsp:spPr>
        <a:xfrm>
          <a:off x="0" y="3642968"/>
          <a:ext cx="4555782" cy="1719900"/>
        </a:xfrm>
        <a:prstGeom prst="roundRect">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US" sz="2100" kern="1200" dirty="0"/>
            <a:t>The following </a:t>
          </a:r>
          <a:r>
            <a:rPr lang="en-US" sz="2100" kern="1200" dirty="0">
              <a:latin typeface="Aptos Display" panose="02110004020202020204"/>
            </a:rPr>
            <a:t>chart clearly shows that</a:t>
          </a:r>
          <a:endParaRPr lang="en-US" sz="2100" kern="1200" dirty="0"/>
        </a:p>
      </dsp:txBody>
      <dsp:txXfrm>
        <a:off x="83959" y="3726927"/>
        <a:ext cx="4387864" cy="155198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D96454-020D-47CB-8A8C-AA9B1C8FF85E}">
      <dsp:nvSpPr>
        <dsp:cNvPr id="0" name=""/>
        <dsp:cNvSpPr/>
      </dsp:nvSpPr>
      <dsp:spPr>
        <a:xfrm>
          <a:off x="0" y="141028"/>
          <a:ext cx="4555782" cy="1682606"/>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rtl="0">
            <a:lnSpc>
              <a:spcPct val="90000"/>
            </a:lnSpc>
            <a:spcBef>
              <a:spcPct val="0"/>
            </a:spcBef>
            <a:spcAft>
              <a:spcPct val="35000"/>
            </a:spcAft>
            <a:buNone/>
          </a:pPr>
          <a:r>
            <a:rPr lang="en-US" sz="2000" kern="1200" dirty="0">
              <a:latin typeface="Aptos Display" panose="02110004020202020204"/>
            </a:rPr>
            <a:t>What is the</a:t>
          </a:r>
          <a:r>
            <a:rPr lang="en-US" sz="2000" kern="1200" dirty="0"/>
            <a:t> influence of cast and crew (e.g., directors, lead actors) on a movie's success </a:t>
          </a:r>
          <a:r>
            <a:rPr lang="en-US" sz="2000" kern="1200" dirty="0">
              <a:solidFill>
                <a:srgbClr val="010000"/>
              </a:solidFill>
              <a:latin typeface="Aptos Display"/>
              <a:cs typeface="Times New Roman"/>
            </a:rPr>
            <a:t>? </a:t>
          </a:r>
          <a:br>
            <a:rPr lang="en-US" sz="2000" kern="1200" dirty="0">
              <a:latin typeface="Times New Roman"/>
              <a:cs typeface="Times New Roman"/>
            </a:rPr>
          </a:br>
          <a:endParaRPr lang="en-US" sz="2000" kern="1200" dirty="0">
            <a:latin typeface="Times New Roman"/>
            <a:cs typeface="Times New Roman"/>
          </a:endParaRPr>
        </a:p>
      </dsp:txBody>
      <dsp:txXfrm>
        <a:off x="82138" y="223166"/>
        <a:ext cx="4391506" cy="1518330"/>
      </dsp:txXfrm>
    </dsp:sp>
    <dsp:sp modelId="{5636AD1E-48C8-4F0D-99C2-91CC8DAC74AB}">
      <dsp:nvSpPr>
        <dsp:cNvPr id="0" name=""/>
        <dsp:cNvSpPr/>
      </dsp:nvSpPr>
      <dsp:spPr>
        <a:xfrm>
          <a:off x="0" y="1881234"/>
          <a:ext cx="4555782" cy="1682606"/>
        </a:xfrm>
        <a:prstGeom prst="roundRect">
          <a:avLst/>
        </a:prstGeom>
        <a:gradFill rotWithShape="0">
          <a:gsLst>
            <a:gs pos="0">
              <a:schemeClr val="accent5">
                <a:hueOff val="-6076075"/>
                <a:satOff val="-413"/>
                <a:lumOff val="981"/>
                <a:alphaOff val="0"/>
                <a:satMod val="103000"/>
                <a:lumMod val="102000"/>
                <a:tint val="94000"/>
              </a:schemeClr>
            </a:gs>
            <a:gs pos="50000">
              <a:schemeClr val="accent5">
                <a:hueOff val="-6076075"/>
                <a:satOff val="-413"/>
                <a:lumOff val="981"/>
                <a:alphaOff val="0"/>
                <a:satMod val="110000"/>
                <a:lumMod val="100000"/>
                <a:shade val="100000"/>
              </a:schemeClr>
            </a:gs>
            <a:gs pos="100000">
              <a:schemeClr val="accent5">
                <a:hueOff val="-6076075"/>
                <a:satOff val="-413"/>
                <a:lumOff val="98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rtl="0">
            <a:lnSpc>
              <a:spcPct val="90000"/>
            </a:lnSpc>
            <a:spcBef>
              <a:spcPct val="0"/>
            </a:spcBef>
            <a:spcAft>
              <a:spcPct val="35000"/>
            </a:spcAft>
            <a:buNone/>
          </a:pPr>
          <a:r>
            <a:rPr lang="en-US" sz="2000" kern="1200" dirty="0">
              <a:latin typeface="Times New Roman"/>
              <a:cs typeface="Times New Roman"/>
            </a:rPr>
            <a:t>The studio needs to use this as </a:t>
          </a:r>
          <a:r>
            <a:rPr lang="en-US" sz="2000" kern="1200" dirty="0"/>
            <a:t>guide hiring decisions for future productions</a:t>
          </a:r>
          <a:r>
            <a:rPr lang="en-US" sz="2000" kern="1200" dirty="0">
              <a:latin typeface="Times New Roman"/>
              <a:cs typeface="Times New Roman"/>
            </a:rPr>
            <a:t>.</a:t>
          </a:r>
          <a:br>
            <a:rPr lang="en-US" sz="2000" kern="1200" dirty="0">
              <a:latin typeface="Times New Roman"/>
              <a:cs typeface="Times New Roman"/>
            </a:rPr>
          </a:br>
          <a:r>
            <a:rPr lang="en-US" sz="2000" kern="1200" dirty="0">
              <a:latin typeface="Times New Roman"/>
              <a:cs typeface="Times New Roman"/>
            </a:rPr>
            <a:t> </a:t>
          </a:r>
          <a:br>
            <a:rPr lang="en-US" sz="2000" kern="1200" dirty="0">
              <a:latin typeface="Times New Roman"/>
              <a:cs typeface="Times New Roman"/>
            </a:rPr>
          </a:br>
          <a:br>
            <a:rPr lang="en-US" sz="2000" kern="1200" dirty="0">
              <a:latin typeface="Times New Roman"/>
              <a:cs typeface="Times New Roman"/>
            </a:rPr>
          </a:br>
          <a:endParaRPr lang="en-US" sz="2000" kern="1200" dirty="0"/>
        </a:p>
      </dsp:txBody>
      <dsp:txXfrm>
        <a:off x="82138" y="1963372"/>
        <a:ext cx="4391506" cy="1518330"/>
      </dsp:txXfrm>
    </dsp:sp>
    <dsp:sp modelId="{824BF953-643C-4FB1-9443-566B2324C6AE}">
      <dsp:nvSpPr>
        <dsp:cNvPr id="0" name=""/>
        <dsp:cNvSpPr/>
      </dsp:nvSpPr>
      <dsp:spPr>
        <a:xfrm>
          <a:off x="0" y="3621441"/>
          <a:ext cx="4555782" cy="1682606"/>
        </a:xfrm>
        <a:prstGeom prst="roundRect">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rtl="0">
            <a:lnSpc>
              <a:spcPct val="90000"/>
            </a:lnSpc>
            <a:spcBef>
              <a:spcPct val="0"/>
            </a:spcBef>
            <a:spcAft>
              <a:spcPct val="35000"/>
            </a:spcAft>
            <a:buNone/>
          </a:pPr>
          <a:r>
            <a:rPr lang="en-US" sz="2000" kern="1200" dirty="0"/>
            <a:t>The following </a:t>
          </a:r>
          <a:r>
            <a:rPr lang="en-US" sz="2000" kern="1200" dirty="0">
              <a:latin typeface="Aptos Display" panose="02110004020202020204"/>
            </a:rPr>
            <a:t>chart clearly demonstrates  that</a:t>
          </a:r>
          <a:endParaRPr lang="en-US" sz="2000" kern="1200" dirty="0"/>
        </a:p>
      </dsp:txBody>
      <dsp:txXfrm>
        <a:off x="82138" y="3703579"/>
        <a:ext cx="4391506" cy="151833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svg>
</file>

<file path=ppt/media/image3.jpeg>
</file>

<file path=ppt/media/image4.jpe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30371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1075789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4553034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89227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735101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72668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10800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247420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048528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144348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502871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64DE79-268F-4C1A-8933-263129D2AF90}" type="datetimeFigureOut">
              <a:rPr lang="en-US" dirty="0"/>
              <a:t>1/19/2025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452623861"/>
      </p:ext>
    </p:extLst>
  </p:cSld>
  <p:clrMap bg1="lt1" tx1="dk1" bg2="lt2" tx2="dk2" accent1="accent1" accent2="accent2" accent3="accent3" accent4="accent4" accent5="accent5" accent6="accent6" hlink="hlink" folHlink="folHlink"/>
  <p:sldLayoutIdLst>
    <p:sldLayoutId id="2147483834" r:id="rId1"/>
    <p:sldLayoutId id="2147483835" r:id="rId2"/>
    <p:sldLayoutId id="2147483836" r:id="rId3"/>
    <p:sldLayoutId id="2147483837" r:id="rId4"/>
    <p:sldLayoutId id="2147483838" r:id="rId5"/>
    <p:sldLayoutId id="2147483839" r:id="rId6"/>
    <p:sldLayoutId id="2147483840" r:id="rId7"/>
    <p:sldLayoutId id="2147483841" r:id="rId8"/>
    <p:sldLayoutId id="2147483842" r:id="rId9"/>
    <p:sldLayoutId id="2147483843" r:id="rId10"/>
    <p:sldLayoutId id="214748384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4.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E507D-639E-1B36-DE87-CCFD3F685612}"/>
              </a:ext>
            </a:extLst>
          </p:cNvPr>
          <p:cNvSpPr>
            <a:spLocks noGrp="1"/>
          </p:cNvSpPr>
          <p:nvPr>
            <p:ph type="ctrTitle"/>
          </p:nvPr>
        </p:nvSpPr>
        <p:spPr>
          <a:xfrm>
            <a:off x="387928" y="2106035"/>
            <a:ext cx="11804072" cy="2110510"/>
          </a:xfrm>
        </p:spPr>
        <p:txBody>
          <a:bodyPr>
            <a:normAutofit/>
          </a:bodyPr>
          <a:lstStyle/>
          <a:p>
            <a:r>
              <a:rPr lang="en-US" sz="6600" b="1">
                <a:solidFill>
                  <a:schemeClr val="bg1"/>
                </a:solidFill>
                <a:latin typeface="Calisto MT"/>
              </a:rPr>
              <a:t>FILM SUCCESS ANALYSIS</a:t>
            </a:r>
          </a:p>
        </p:txBody>
      </p:sp>
    </p:spTree>
    <p:extLst>
      <p:ext uri="{BB962C8B-B14F-4D97-AF65-F5344CB8AC3E}">
        <p14:creationId xmlns:p14="http://schemas.microsoft.com/office/powerpoint/2010/main" val="26740178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1" name="Rectangle 460">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Rectangle 461">
            <a:extLst>
              <a:ext uri="{FF2B5EF4-FFF2-40B4-BE49-F238E27FC236}">
                <a16:creationId xmlns:a16="http://schemas.microsoft.com/office/drawing/2014/main" id="{676D6CDF-C512-4739-B158-55EE955E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3"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4AA84F-74C9-CF96-2B6D-F0B852C89C08}"/>
              </a:ext>
            </a:extLst>
          </p:cNvPr>
          <p:cNvSpPr>
            <a:spLocks noGrp="1"/>
          </p:cNvSpPr>
          <p:nvPr>
            <p:ph type="title"/>
          </p:nvPr>
        </p:nvSpPr>
        <p:spPr>
          <a:xfrm>
            <a:off x="1137033" y="670559"/>
            <a:ext cx="4683321" cy="2148841"/>
          </a:xfrm>
        </p:spPr>
        <p:txBody>
          <a:bodyPr anchor="t">
            <a:normAutofit/>
          </a:bodyPr>
          <a:lstStyle/>
          <a:p>
            <a:r>
              <a:rPr lang="en-US" b="1">
                <a:latin typeface="Aptos Display"/>
                <a:cs typeface="Times New Roman"/>
              </a:rPr>
              <a:t>Identifying High-Performing Movie Genres</a:t>
            </a:r>
            <a:endParaRPr lang="en-US">
              <a:latin typeface="Aptos Display"/>
            </a:endParaRPr>
          </a:p>
        </p:txBody>
      </p:sp>
      <p:sp>
        <p:nvSpPr>
          <p:cNvPr id="4" name="Footer Placeholder 3">
            <a:extLst>
              <a:ext uri="{FF2B5EF4-FFF2-40B4-BE49-F238E27FC236}">
                <a16:creationId xmlns:a16="http://schemas.microsoft.com/office/drawing/2014/main" id="{51467D9A-A87B-A82F-3224-641ADE36532D}"/>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sz="1000">
                <a:solidFill>
                  <a:srgbClr val="FFFFFF"/>
                </a:solidFill>
              </a:rPr>
              <a:t>Data sources: IMDB (genres), Box Office Mojo (gross revenue).​</a:t>
            </a:r>
          </a:p>
        </p:txBody>
      </p:sp>
      <p:graphicFrame>
        <p:nvGraphicFramePr>
          <p:cNvPr id="434" name="Content Placeholder 2">
            <a:extLst>
              <a:ext uri="{FF2B5EF4-FFF2-40B4-BE49-F238E27FC236}">
                <a16:creationId xmlns:a16="http://schemas.microsoft.com/office/drawing/2014/main" id="{9E1FE136-8F2D-D293-C51E-E7A7E7DEA57D}"/>
              </a:ext>
            </a:extLst>
          </p:cNvPr>
          <p:cNvGraphicFramePr>
            <a:graphicFrameLocks noGrp="1"/>
          </p:cNvGraphicFramePr>
          <p:nvPr>
            <p:ph idx="1"/>
            <p:extLst>
              <p:ext uri="{D42A27DB-BD31-4B8C-83A1-F6EECF244321}">
                <p14:modId xmlns:p14="http://schemas.microsoft.com/office/powerpoint/2010/main" val="3493007436"/>
              </p:ext>
            </p:extLst>
          </p:nvPr>
        </p:nvGraphicFramePr>
        <p:xfrm>
          <a:off x="6797004" y="670559"/>
          <a:ext cx="4555782" cy="5445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49385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74" name="Arc 73">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75" name="Freeform: Shape 74">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Content Placeholder 3" descr="A graph of movies per genre&#10;&#10;AI-generated content may be incorrect.">
            <a:extLst>
              <a:ext uri="{FF2B5EF4-FFF2-40B4-BE49-F238E27FC236}">
                <a16:creationId xmlns:a16="http://schemas.microsoft.com/office/drawing/2014/main" id="{5C7D0A5A-79A0-70A4-69DC-B47BD1FD2FC9}"/>
              </a:ext>
            </a:extLst>
          </p:cNvPr>
          <p:cNvPicPr>
            <a:picLocks noChangeAspect="1"/>
          </p:cNvPicPr>
          <p:nvPr/>
        </p:nvPicPr>
        <p:blipFill>
          <a:blip r:embed="rId2"/>
          <a:srcRect r="-15644" b="138"/>
          <a:stretch/>
        </p:blipFill>
        <p:spPr>
          <a:xfrm>
            <a:off x="657000" y="1714422"/>
            <a:ext cx="7467472" cy="4915769"/>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0" name="Content Placeholder 7">
            <a:extLst>
              <a:ext uri="{FF2B5EF4-FFF2-40B4-BE49-F238E27FC236}">
                <a16:creationId xmlns:a16="http://schemas.microsoft.com/office/drawing/2014/main" id="{D5ACB878-5904-144A-619B-9B5570CA4445}"/>
              </a:ext>
            </a:extLst>
          </p:cNvPr>
          <p:cNvSpPr>
            <a:spLocks noGrp="1"/>
          </p:cNvSpPr>
          <p:nvPr>
            <p:ph idx="1"/>
          </p:nvPr>
        </p:nvSpPr>
        <p:spPr>
          <a:xfrm>
            <a:off x="8146325" y="1984443"/>
            <a:ext cx="3207475" cy="1941157"/>
          </a:xfrm>
        </p:spPr>
        <p:txBody>
          <a:bodyPr vert="horz" lIns="91440" tIns="45720" rIns="91440" bIns="45720" rtlCol="0">
            <a:normAutofit/>
          </a:bodyPr>
          <a:lstStyle/>
          <a:p>
            <a:pPr marL="0" indent="0">
              <a:buNone/>
            </a:pPr>
            <a:r>
              <a:rPr lang="en-US"/>
              <a:t>Drama is the genre that is most produced</a:t>
            </a:r>
          </a:p>
        </p:txBody>
      </p:sp>
      <p:sp>
        <p:nvSpPr>
          <p:cNvPr id="2" name="TextBox 1">
            <a:extLst>
              <a:ext uri="{FF2B5EF4-FFF2-40B4-BE49-F238E27FC236}">
                <a16:creationId xmlns:a16="http://schemas.microsoft.com/office/drawing/2014/main" id="{E1783310-7B92-6A84-ECA1-B43132624007}"/>
              </a:ext>
            </a:extLst>
          </p:cNvPr>
          <p:cNvSpPr txBox="1"/>
          <p:nvPr/>
        </p:nvSpPr>
        <p:spPr>
          <a:xfrm>
            <a:off x="660565" y="293172"/>
            <a:ext cx="9228116"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sz="4400" dirty="0"/>
              <a:t>UNIVARIATE ANALYSIS</a:t>
            </a:r>
          </a:p>
        </p:txBody>
      </p:sp>
    </p:spTree>
    <p:extLst>
      <p:ext uri="{BB962C8B-B14F-4D97-AF65-F5344CB8AC3E}">
        <p14:creationId xmlns:p14="http://schemas.microsoft.com/office/powerpoint/2010/main" val="393397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1B769B-3A06-B6D3-67F9-1AEB3A93D32F}"/>
              </a:ext>
            </a:extLst>
          </p:cNvPr>
          <p:cNvSpPr>
            <a:spLocks noGrp="1"/>
          </p:cNvSpPr>
          <p:nvPr>
            <p:ph type="title"/>
          </p:nvPr>
        </p:nvSpPr>
        <p:spPr>
          <a:xfrm>
            <a:off x="630936" y="640080"/>
            <a:ext cx="4818888" cy="1481328"/>
          </a:xfrm>
        </p:spPr>
        <p:txBody>
          <a:bodyPr vert="horz" lIns="91440" tIns="45720" rIns="91440" bIns="45720" rtlCol="0" anchor="b">
            <a:normAutofit/>
          </a:bodyPr>
          <a:lstStyle/>
          <a:p>
            <a:r>
              <a:rPr lang="en-US" sz="5000" kern="1200">
                <a:solidFill>
                  <a:schemeClr val="tx1"/>
                </a:solidFill>
                <a:latin typeface="+mj-lt"/>
                <a:ea typeface="+mj-ea"/>
                <a:cs typeface="+mj-cs"/>
              </a:rPr>
              <a:t>BIVARIATE ANALYSIS</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0B3A03D-29F4-FF10-2C7A-5FD3AFC4F91C}"/>
              </a:ext>
            </a:extLst>
          </p:cNvPr>
          <p:cNvSpPr txBox="1"/>
          <p:nvPr/>
        </p:nvSpPr>
        <p:spPr>
          <a:xfrm>
            <a:off x="630936" y="2660904"/>
            <a:ext cx="4818888" cy="354787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800" dirty="0"/>
              <a:t>The genres </a:t>
            </a:r>
          </a:p>
          <a:p>
            <a:pPr indent="-228600">
              <a:lnSpc>
                <a:spcPct val="90000"/>
              </a:lnSpc>
              <a:spcAft>
                <a:spcPts val="600"/>
              </a:spcAft>
              <a:buFont typeface="Arial" panose="020B0604020202020204" pitchFamily="34" charset="0"/>
              <a:buChar char="•"/>
            </a:pPr>
            <a:endParaRPr lang="en-US" sz="2800" dirty="0"/>
          </a:p>
          <a:p>
            <a:pPr indent="-228600">
              <a:lnSpc>
                <a:spcPct val="90000"/>
              </a:lnSpc>
              <a:spcAft>
                <a:spcPts val="600"/>
              </a:spcAft>
              <a:buFont typeface="Arial" panose="020B0604020202020204" pitchFamily="34" charset="0"/>
              <a:buChar char="•"/>
            </a:pPr>
            <a:r>
              <a:rPr lang="en-US" sz="2800" dirty="0"/>
              <a:t>Sci-Fi , Adventure  and Action  have the highest average Revenue </a:t>
            </a:r>
          </a:p>
        </p:txBody>
      </p:sp>
      <p:pic>
        <p:nvPicPr>
          <p:cNvPr id="4" name="Content Placeholder 3">
            <a:extLst>
              <a:ext uri="{FF2B5EF4-FFF2-40B4-BE49-F238E27FC236}">
                <a16:creationId xmlns:a16="http://schemas.microsoft.com/office/drawing/2014/main" id="{394158AF-E8CF-2E11-E64D-27529B1B3E23}"/>
              </a:ext>
            </a:extLst>
          </p:cNvPr>
          <p:cNvPicPr>
            <a:picLocks noGrp="1" noChangeAspect="1"/>
          </p:cNvPicPr>
          <p:nvPr>
            <p:ph idx="1"/>
          </p:nvPr>
        </p:nvPicPr>
        <p:blipFill>
          <a:blip r:embed="rId2"/>
          <a:stretch>
            <a:fillRect/>
          </a:stretch>
        </p:blipFill>
        <p:spPr>
          <a:xfrm>
            <a:off x="5429413" y="760929"/>
            <a:ext cx="6128603" cy="5336141"/>
          </a:xfrm>
          <a:prstGeom prst="rect">
            <a:avLst/>
          </a:prstGeom>
        </p:spPr>
      </p:pic>
    </p:spTree>
    <p:extLst>
      <p:ext uri="{BB962C8B-B14F-4D97-AF65-F5344CB8AC3E}">
        <p14:creationId xmlns:p14="http://schemas.microsoft.com/office/powerpoint/2010/main" val="28218238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1" name="Rectangle 460">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Rectangle 461">
            <a:extLst>
              <a:ext uri="{FF2B5EF4-FFF2-40B4-BE49-F238E27FC236}">
                <a16:creationId xmlns:a16="http://schemas.microsoft.com/office/drawing/2014/main" id="{676D6CDF-C512-4739-B158-55EE955E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3"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4AA84F-74C9-CF96-2B6D-F0B852C89C08}"/>
              </a:ext>
            </a:extLst>
          </p:cNvPr>
          <p:cNvSpPr>
            <a:spLocks noGrp="1"/>
          </p:cNvSpPr>
          <p:nvPr>
            <p:ph type="title"/>
          </p:nvPr>
        </p:nvSpPr>
        <p:spPr>
          <a:xfrm>
            <a:off x="1137033" y="670559"/>
            <a:ext cx="4683321" cy="2148841"/>
          </a:xfrm>
        </p:spPr>
        <p:txBody>
          <a:bodyPr anchor="t">
            <a:normAutofit/>
          </a:bodyPr>
          <a:lstStyle/>
          <a:p>
            <a:r>
              <a:rPr lang="en-US" b="1" dirty="0">
                <a:ea typeface="+mj-lt"/>
                <a:cs typeface="+mj-lt"/>
              </a:rPr>
              <a:t>Predict Revenue Based on Movie Features</a:t>
            </a:r>
            <a:endParaRPr lang="en-US" dirty="0"/>
          </a:p>
        </p:txBody>
      </p:sp>
      <p:sp>
        <p:nvSpPr>
          <p:cNvPr id="4" name="Footer Placeholder 3">
            <a:extLst>
              <a:ext uri="{FF2B5EF4-FFF2-40B4-BE49-F238E27FC236}">
                <a16:creationId xmlns:a16="http://schemas.microsoft.com/office/drawing/2014/main" id="{51467D9A-A87B-A82F-3224-641ADE36532D}"/>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sz="1000">
                <a:solidFill>
                  <a:srgbClr val="FFFFFF"/>
                </a:solidFill>
              </a:rPr>
              <a:t>Data sources: IMDB (genres), Box Office Mojo (gross revenue).​</a:t>
            </a:r>
          </a:p>
        </p:txBody>
      </p:sp>
      <p:graphicFrame>
        <p:nvGraphicFramePr>
          <p:cNvPr id="434" name="Content Placeholder 2">
            <a:extLst>
              <a:ext uri="{FF2B5EF4-FFF2-40B4-BE49-F238E27FC236}">
                <a16:creationId xmlns:a16="http://schemas.microsoft.com/office/drawing/2014/main" id="{9E1FE136-8F2D-D293-C51E-E7A7E7DEA57D}"/>
              </a:ext>
            </a:extLst>
          </p:cNvPr>
          <p:cNvGraphicFramePr>
            <a:graphicFrameLocks noGrp="1"/>
          </p:cNvGraphicFramePr>
          <p:nvPr>
            <p:ph idx="1"/>
          </p:nvPr>
        </p:nvGraphicFramePr>
        <p:xfrm>
          <a:off x="6797004" y="670559"/>
          <a:ext cx="4555782" cy="5445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40518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C37625-09AB-F8FA-74EE-E559F8D2D299}"/>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Model coefficients</a:t>
            </a:r>
          </a:p>
        </p:txBody>
      </p:sp>
      <p:sp>
        <p:nvSpPr>
          <p:cNvPr id="5" name="TextBox 4">
            <a:extLst>
              <a:ext uri="{FF2B5EF4-FFF2-40B4-BE49-F238E27FC236}">
                <a16:creationId xmlns:a16="http://schemas.microsoft.com/office/drawing/2014/main" id="{8795A86C-C927-886A-D8D8-1703D0B6A610}"/>
              </a:ext>
            </a:extLst>
          </p:cNvPr>
          <p:cNvSpPr txBox="1"/>
          <p:nvPr/>
        </p:nvSpPr>
        <p:spPr>
          <a:xfrm>
            <a:off x="8572499" y="390832"/>
            <a:ext cx="3233585" cy="873612"/>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ts val="1000"/>
              </a:spcBef>
            </a:pPr>
            <a:r>
              <a:rPr lang="en-US" sz="2000" kern="1200">
                <a:solidFill>
                  <a:srgbClr val="FFFFFF"/>
                </a:solidFill>
                <a:latin typeface="+mn-lt"/>
                <a:ea typeface="+mn-ea"/>
                <a:cs typeface="+mn-cs"/>
              </a:rPr>
              <a:t>The model explains 92.21% of the variability of the data</a:t>
            </a:r>
          </a:p>
        </p:txBody>
      </p:sp>
      <p:pic>
        <p:nvPicPr>
          <p:cNvPr id="4" name="Content Placeholder 3" descr="A screenshot of a computer&#10;&#10;AI-generated content may be incorrect.">
            <a:extLst>
              <a:ext uri="{FF2B5EF4-FFF2-40B4-BE49-F238E27FC236}">
                <a16:creationId xmlns:a16="http://schemas.microsoft.com/office/drawing/2014/main" id="{02B5B212-8507-35BA-DA8B-4B1AA662A179}"/>
              </a:ext>
            </a:extLst>
          </p:cNvPr>
          <p:cNvPicPr>
            <a:picLocks noGrp="1" noChangeAspect="1"/>
          </p:cNvPicPr>
          <p:nvPr>
            <p:ph idx="1"/>
          </p:nvPr>
        </p:nvPicPr>
        <p:blipFill>
          <a:blip r:embed="rId2"/>
          <a:stretch>
            <a:fillRect/>
          </a:stretch>
        </p:blipFill>
        <p:spPr>
          <a:xfrm>
            <a:off x="432225" y="2365806"/>
            <a:ext cx="11327549" cy="3653134"/>
          </a:xfrm>
          <a:prstGeom prst="rect">
            <a:avLst/>
          </a:prstGeom>
        </p:spPr>
      </p:pic>
    </p:spTree>
    <p:extLst>
      <p:ext uri="{BB962C8B-B14F-4D97-AF65-F5344CB8AC3E}">
        <p14:creationId xmlns:p14="http://schemas.microsoft.com/office/powerpoint/2010/main" val="14453863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2ED5DB4C-256B-FBAE-964C-AF4ADBD6A73A}"/>
              </a:ext>
            </a:extLst>
          </p:cNvPr>
          <p:cNvSpPr>
            <a:spLocks noGrp="1"/>
          </p:cNvSpPr>
          <p:nvPr>
            <p:ph type="title"/>
          </p:nvPr>
        </p:nvSpPr>
        <p:spPr>
          <a:xfrm>
            <a:off x="660041" y="2767106"/>
            <a:ext cx="2880828" cy="3071906"/>
          </a:xfrm>
        </p:spPr>
        <p:txBody>
          <a:bodyPr vert="horz" lIns="91440" tIns="45720" rIns="91440" bIns="45720" rtlCol="0" anchor="t">
            <a:normAutofit/>
          </a:bodyPr>
          <a:lstStyle/>
          <a:p>
            <a:endParaRPr lang="en-US" sz="1900" kern="1200">
              <a:solidFill>
                <a:srgbClr val="FFFFFF"/>
              </a:solidFill>
              <a:latin typeface="+mj-lt"/>
              <a:ea typeface="+mj-ea"/>
              <a:cs typeface="+mj-cs"/>
            </a:endParaRPr>
          </a:p>
          <a:p>
            <a:endParaRPr lang="en-US" sz="1900" kern="1200">
              <a:solidFill>
                <a:srgbClr val="FFFFFF"/>
              </a:solidFill>
              <a:latin typeface="+mj-lt"/>
              <a:ea typeface="+mj-ea"/>
              <a:cs typeface="+mj-cs"/>
            </a:endParaRPr>
          </a:p>
          <a:p>
            <a:r>
              <a:rPr lang="en-US" sz="1900" kern="1200">
                <a:solidFill>
                  <a:srgbClr val="FFFFFF"/>
                </a:solidFill>
                <a:latin typeface="+mj-lt"/>
                <a:ea typeface="+mj-ea"/>
                <a:cs typeface="+mj-cs"/>
              </a:rPr>
              <a:t>Even after transformation, the model fails the Normality and Homoscedastic test as shown below, indicating the need to go for non- linear models.</a:t>
            </a:r>
          </a:p>
          <a:p>
            <a:endParaRPr lang="en-US" sz="1900" kern="1200">
              <a:solidFill>
                <a:srgbClr val="FFFFFF"/>
              </a:solidFill>
              <a:latin typeface="+mj-lt"/>
              <a:ea typeface="+mj-ea"/>
              <a:cs typeface="+mj-cs"/>
            </a:endParaRPr>
          </a:p>
        </p:txBody>
      </p:sp>
      <p:pic>
        <p:nvPicPr>
          <p:cNvPr id="4" name="Content Placeholder 3" descr="A graph with blue dots&#10;&#10;AI-generated content may be incorrect.">
            <a:extLst>
              <a:ext uri="{FF2B5EF4-FFF2-40B4-BE49-F238E27FC236}">
                <a16:creationId xmlns:a16="http://schemas.microsoft.com/office/drawing/2014/main" id="{70003E57-E862-FDB5-66C7-DB6778438426}"/>
              </a:ext>
            </a:extLst>
          </p:cNvPr>
          <p:cNvPicPr>
            <a:picLocks noGrp="1" noChangeAspect="1"/>
          </p:cNvPicPr>
          <p:nvPr>
            <p:ph idx="1"/>
          </p:nvPr>
        </p:nvPicPr>
        <p:blipFill>
          <a:blip r:embed="rId2"/>
          <a:stretch>
            <a:fillRect/>
          </a:stretch>
        </p:blipFill>
        <p:spPr>
          <a:xfrm>
            <a:off x="4502428" y="1143856"/>
            <a:ext cx="7225748" cy="4570287"/>
          </a:xfrm>
          <a:prstGeom prst="rect">
            <a:avLst/>
          </a:prstGeom>
        </p:spPr>
      </p:pic>
    </p:spTree>
    <p:extLst>
      <p:ext uri="{BB962C8B-B14F-4D97-AF65-F5344CB8AC3E}">
        <p14:creationId xmlns:p14="http://schemas.microsoft.com/office/powerpoint/2010/main" val="2723769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1" name="Rectangle 460">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Rectangle 461">
            <a:extLst>
              <a:ext uri="{FF2B5EF4-FFF2-40B4-BE49-F238E27FC236}">
                <a16:creationId xmlns:a16="http://schemas.microsoft.com/office/drawing/2014/main" id="{676D6CDF-C512-4739-B158-55EE955E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3"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4AA84F-74C9-CF96-2B6D-F0B852C89C08}"/>
              </a:ext>
            </a:extLst>
          </p:cNvPr>
          <p:cNvSpPr>
            <a:spLocks noGrp="1"/>
          </p:cNvSpPr>
          <p:nvPr>
            <p:ph type="title"/>
          </p:nvPr>
        </p:nvSpPr>
        <p:spPr>
          <a:xfrm>
            <a:off x="1137033" y="670559"/>
            <a:ext cx="4683321" cy="2148841"/>
          </a:xfrm>
        </p:spPr>
        <p:txBody>
          <a:bodyPr anchor="t">
            <a:normAutofit fontScale="90000"/>
          </a:bodyPr>
          <a:lstStyle/>
          <a:p>
            <a:r>
              <a:rPr lang="en-US" b="1" dirty="0">
                <a:ea typeface="+mj-lt"/>
                <a:cs typeface="+mj-lt"/>
              </a:rPr>
              <a:t>Evaluating Budget vs. Revenue Correlation</a:t>
            </a:r>
            <a:br>
              <a:rPr lang="en-US" b="1" dirty="0">
                <a:ea typeface="+mj-lt"/>
                <a:cs typeface="+mj-lt"/>
              </a:rPr>
            </a:br>
            <a:r>
              <a:rPr lang="en-US" b="1" dirty="0">
                <a:ea typeface="+mj-lt"/>
                <a:cs typeface="+mj-lt"/>
              </a:rPr>
              <a:t> </a:t>
            </a:r>
            <a:br>
              <a:rPr lang="en-US" b="1" dirty="0">
                <a:ea typeface="+mj-lt"/>
                <a:cs typeface="+mj-lt"/>
              </a:rPr>
            </a:br>
            <a:endParaRPr lang="en-US" b="1" dirty="0">
              <a:ea typeface="+mj-lt"/>
              <a:cs typeface="+mj-lt"/>
            </a:endParaRPr>
          </a:p>
        </p:txBody>
      </p:sp>
      <p:sp>
        <p:nvSpPr>
          <p:cNvPr id="4" name="Footer Placeholder 3">
            <a:extLst>
              <a:ext uri="{FF2B5EF4-FFF2-40B4-BE49-F238E27FC236}">
                <a16:creationId xmlns:a16="http://schemas.microsoft.com/office/drawing/2014/main" id="{51467D9A-A87B-A82F-3224-641ADE36532D}"/>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sz="1000">
                <a:solidFill>
                  <a:srgbClr val="FFFFFF"/>
                </a:solidFill>
              </a:rPr>
              <a:t>Data sources: IMDB (genres), Box Office Mojo (gross revenue).​</a:t>
            </a:r>
          </a:p>
        </p:txBody>
      </p:sp>
      <p:graphicFrame>
        <p:nvGraphicFramePr>
          <p:cNvPr id="434" name="Content Placeholder 2">
            <a:extLst>
              <a:ext uri="{FF2B5EF4-FFF2-40B4-BE49-F238E27FC236}">
                <a16:creationId xmlns:a16="http://schemas.microsoft.com/office/drawing/2014/main" id="{9E1FE136-8F2D-D293-C51E-E7A7E7DEA57D}"/>
              </a:ext>
            </a:extLst>
          </p:cNvPr>
          <p:cNvGraphicFramePr>
            <a:graphicFrameLocks noGrp="1"/>
          </p:cNvGraphicFramePr>
          <p:nvPr>
            <p:ph idx="1"/>
          </p:nvPr>
        </p:nvGraphicFramePr>
        <p:xfrm>
          <a:off x="6797004" y="670559"/>
          <a:ext cx="4555782" cy="5445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766833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7689A-F1C8-95DC-9B7B-B5ABE77C21EF}"/>
              </a:ext>
            </a:extLst>
          </p:cNvPr>
          <p:cNvSpPr>
            <a:spLocks noGrp="1"/>
          </p:cNvSpPr>
          <p:nvPr>
            <p:ph type="title"/>
          </p:nvPr>
        </p:nvSpPr>
        <p:spPr>
          <a:xfrm>
            <a:off x="762001" y="1141711"/>
            <a:ext cx="3234466" cy="3474364"/>
          </a:xfrm>
        </p:spPr>
        <p:txBody>
          <a:bodyPr vert="horz" lIns="91440" tIns="45720" rIns="91440" bIns="45720" rtlCol="0" anchor="t">
            <a:normAutofit/>
          </a:bodyPr>
          <a:lstStyle/>
          <a:p>
            <a:r>
              <a:rPr lang="en-US" sz="3100" kern="1200" dirty="0">
                <a:latin typeface="+mj-lt"/>
                <a:ea typeface="+mj-ea"/>
                <a:cs typeface="+mj-cs"/>
              </a:rPr>
              <a:t>There is a positive correlation of 0.748306 between production budget and World-wide gross (Revenue</a:t>
            </a:r>
            <a:r>
              <a:rPr lang="en-US" sz="3100"/>
              <a:t>).</a:t>
            </a:r>
            <a:endParaRPr lang="en-US" sz="3100" kern="1200" dirty="0">
              <a:latin typeface="+mj-lt"/>
              <a:ea typeface="+mj-ea"/>
              <a:cs typeface="+mj-cs"/>
            </a:endParaRPr>
          </a:p>
        </p:txBody>
      </p:sp>
      <p:cxnSp>
        <p:nvCxnSpPr>
          <p:cNvPr id="18" name="Straight Connector 17">
            <a:extLst>
              <a:ext uri="{FF2B5EF4-FFF2-40B4-BE49-F238E27FC236}">
                <a16:creationId xmlns:a16="http://schemas.microsoft.com/office/drawing/2014/main" id="{33193FD5-6A49-7562-EA76-F15D42E158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4" name="Content Placeholder 3" descr="A graph of a graph with a red line&#10;&#10;AI-generated content may be incorrect.">
            <a:extLst>
              <a:ext uri="{FF2B5EF4-FFF2-40B4-BE49-F238E27FC236}">
                <a16:creationId xmlns:a16="http://schemas.microsoft.com/office/drawing/2014/main" id="{A2E89543-034D-755E-69F3-4EB70DC0ACB3}"/>
              </a:ext>
            </a:extLst>
          </p:cNvPr>
          <p:cNvPicPr>
            <a:picLocks noGrp="1" noChangeAspect="1"/>
          </p:cNvPicPr>
          <p:nvPr>
            <p:ph idx="1"/>
          </p:nvPr>
        </p:nvPicPr>
        <p:blipFill>
          <a:blip r:embed="rId2"/>
          <a:stretch>
            <a:fillRect/>
          </a:stretch>
        </p:blipFill>
        <p:spPr>
          <a:xfrm>
            <a:off x="4615543" y="1274539"/>
            <a:ext cx="6711317" cy="4328799"/>
          </a:xfrm>
          <a:prstGeom prst="rect">
            <a:avLst/>
          </a:prstGeom>
        </p:spPr>
      </p:pic>
    </p:spTree>
    <p:extLst>
      <p:ext uri="{BB962C8B-B14F-4D97-AF65-F5344CB8AC3E}">
        <p14:creationId xmlns:p14="http://schemas.microsoft.com/office/powerpoint/2010/main" val="16292403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Slide Background">
            <a:extLst>
              <a:ext uri="{FF2B5EF4-FFF2-40B4-BE49-F238E27FC236}">
                <a16:creationId xmlns:a16="http://schemas.microsoft.com/office/drawing/2014/main" id="{AA857166-A416-4C5E-8AA9-5D5D1E13D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32" name="Rectangle 31">
            <a:extLst>
              <a:ext uri="{FF2B5EF4-FFF2-40B4-BE49-F238E27FC236}">
                <a16:creationId xmlns:a16="http://schemas.microsoft.com/office/drawing/2014/main" id="{13A48C6C-3CC4-4EE5-A773-EC1EB7F59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0" y="0"/>
            <a:ext cx="4617491" cy="6858000"/>
          </a:xfrm>
          <a:prstGeom prst="rect">
            <a:avLst/>
          </a:prstGeom>
          <a:ln>
            <a:noFill/>
          </a:ln>
          <a:effectLst>
            <a:outerShdw blurRad="203200" dist="88900" dir="21540000" sx="94000" sy="94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Rectangle 29">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0" y="-1"/>
            <a:ext cx="4617491" cy="5136739"/>
          </a:xfrm>
          <a:prstGeom prst="rect">
            <a:avLst/>
          </a:prstGeom>
          <a:ln>
            <a:noFill/>
          </a:ln>
          <a:effectLst>
            <a:outerShdw blurRad="177800" dist="101600" dir="5400000" sx="97000" sy="97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240A2C7-C233-55EB-0B49-9F30879B68C4}"/>
              </a:ext>
            </a:extLst>
          </p:cNvPr>
          <p:cNvSpPr>
            <a:spLocks noGrp="1"/>
          </p:cNvSpPr>
          <p:nvPr>
            <p:ph type="title"/>
          </p:nvPr>
        </p:nvSpPr>
        <p:spPr>
          <a:xfrm>
            <a:off x="652887" y="617921"/>
            <a:ext cx="3482041" cy="3988585"/>
          </a:xfrm>
        </p:spPr>
        <p:txBody>
          <a:bodyPr vert="horz" lIns="91440" tIns="45720" rIns="91440" bIns="45720" rtlCol="0" anchor="ctr">
            <a:normAutofit/>
          </a:bodyPr>
          <a:lstStyle/>
          <a:p>
            <a:r>
              <a:rPr lang="en-US" sz="2800" kern="1200">
                <a:solidFill>
                  <a:schemeClr val="tx1"/>
                </a:solidFill>
                <a:latin typeface="+mj-lt"/>
                <a:ea typeface="+mj-ea"/>
                <a:cs typeface="+mj-cs"/>
              </a:rPr>
              <a:t>Higher budget movies tend to have a higher chance of being profitable, but profitability could be more concentrated in the lower budget ranges due to smaller production costs.</a:t>
            </a:r>
          </a:p>
        </p:txBody>
      </p:sp>
      <p:pic>
        <p:nvPicPr>
          <p:cNvPr id="4" name="Content Placeholder 3">
            <a:extLst>
              <a:ext uri="{FF2B5EF4-FFF2-40B4-BE49-F238E27FC236}">
                <a16:creationId xmlns:a16="http://schemas.microsoft.com/office/drawing/2014/main" id="{3F85C896-7D8B-F80B-43BD-54FDCD142F31}"/>
              </a:ext>
            </a:extLst>
          </p:cNvPr>
          <p:cNvPicPr>
            <a:picLocks noGrp="1" noChangeAspect="1"/>
          </p:cNvPicPr>
          <p:nvPr>
            <p:ph idx="1"/>
          </p:nvPr>
        </p:nvPicPr>
        <p:blipFill>
          <a:blip r:embed="rId2"/>
          <a:stretch>
            <a:fillRect/>
          </a:stretch>
        </p:blipFill>
        <p:spPr>
          <a:xfrm>
            <a:off x="5199145" y="1406509"/>
            <a:ext cx="6409958" cy="4134423"/>
          </a:xfrm>
          <a:prstGeom prst="rect">
            <a:avLst/>
          </a:prstGeom>
        </p:spPr>
      </p:pic>
    </p:spTree>
    <p:extLst>
      <p:ext uri="{BB962C8B-B14F-4D97-AF65-F5344CB8AC3E}">
        <p14:creationId xmlns:p14="http://schemas.microsoft.com/office/powerpoint/2010/main" val="2004088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1" name="Rectangle 460">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Rectangle 461">
            <a:extLst>
              <a:ext uri="{FF2B5EF4-FFF2-40B4-BE49-F238E27FC236}">
                <a16:creationId xmlns:a16="http://schemas.microsoft.com/office/drawing/2014/main" id="{676D6CDF-C512-4739-B158-55EE955E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3"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4AA84F-74C9-CF96-2B6D-F0B852C89C08}"/>
              </a:ext>
            </a:extLst>
          </p:cNvPr>
          <p:cNvSpPr>
            <a:spLocks noGrp="1"/>
          </p:cNvSpPr>
          <p:nvPr>
            <p:ph type="title"/>
          </p:nvPr>
        </p:nvSpPr>
        <p:spPr>
          <a:xfrm>
            <a:off x="1137033" y="670559"/>
            <a:ext cx="4683321" cy="2148841"/>
          </a:xfrm>
        </p:spPr>
        <p:txBody>
          <a:bodyPr anchor="t">
            <a:normAutofit fontScale="90000"/>
          </a:bodyPr>
          <a:lstStyle/>
          <a:p>
            <a:r>
              <a:rPr lang="en-US" b="1" dirty="0">
                <a:ea typeface="+mj-lt"/>
                <a:cs typeface="+mj-lt"/>
              </a:rPr>
              <a:t>Seasonal Trends in Box Office Revenue</a:t>
            </a:r>
            <a:br>
              <a:rPr lang="en-US" b="1" dirty="0">
                <a:ea typeface="+mj-lt"/>
                <a:cs typeface="+mj-lt"/>
              </a:rPr>
            </a:br>
            <a:r>
              <a:rPr lang="en-US" b="1" dirty="0">
                <a:ea typeface="+mj-lt"/>
                <a:cs typeface="+mj-lt"/>
              </a:rPr>
              <a:t> </a:t>
            </a:r>
            <a:br>
              <a:rPr lang="en-US" b="1" dirty="0">
                <a:ea typeface="+mj-lt"/>
                <a:cs typeface="+mj-lt"/>
              </a:rPr>
            </a:br>
            <a:endParaRPr lang="en-US" b="1" dirty="0">
              <a:ea typeface="+mj-lt"/>
              <a:cs typeface="+mj-lt"/>
            </a:endParaRPr>
          </a:p>
        </p:txBody>
      </p:sp>
      <p:sp>
        <p:nvSpPr>
          <p:cNvPr id="4" name="Footer Placeholder 3">
            <a:extLst>
              <a:ext uri="{FF2B5EF4-FFF2-40B4-BE49-F238E27FC236}">
                <a16:creationId xmlns:a16="http://schemas.microsoft.com/office/drawing/2014/main" id="{51467D9A-A87B-A82F-3224-641ADE36532D}"/>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sz="1000">
                <a:solidFill>
                  <a:srgbClr val="FFFFFF"/>
                </a:solidFill>
              </a:rPr>
              <a:t>Data sources: IMDB (genres), Box Office Mojo (gross revenue).​</a:t>
            </a:r>
          </a:p>
        </p:txBody>
      </p:sp>
      <p:graphicFrame>
        <p:nvGraphicFramePr>
          <p:cNvPr id="434" name="Content Placeholder 2">
            <a:extLst>
              <a:ext uri="{FF2B5EF4-FFF2-40B4-BE49-F238E27FC236}">
                <a16:creationId xmlns:a16="http://schemas.microsoft.com/office/drawing/2014/main" id="{9E1FE136-8F2D-D293-C51E-E7A7E7DEA57D}"/>
              </a:ext>
            </a:extLst>
          </p:cNvPr>
          <p:cNvGraphicFramePr>
            <a:graphicFrameLocks noGrp="1"/>
          </p:cNvGraphicFramePr>
          <p:nvPr>
            <p:ph idx="1"/>
            <p:extLst>
              <p:ext uri="{D42A27DB-BD31-4B8C-83A1-F6EECF244321}">
                <p14:modId xmlns:p14="http://schemas.microsoft.com/office/powerpoint/2010/main" val="85494596"/>
              </p:ext>
            </p:extLst>
          </p:nvPr>
        </p:nvGraphicFramePr>
        <p:xfrm>
          <a:off x="6963692" y="670559"/>
          <a:ext cx="4555782" cy="5445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900023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Free Images : table, auditorium, window, meeting, office, conference ...">
            <a:extLst>
              <a:ext uri="{FF2B5EF4-FFF2-40B4-BE49-F238E27FC236}">
                <a16:creationId xmlns:a16="http://schemas.microsoft.com/office/drawing/2014/main" id="{AA80AA02-8F44-0DA3-EFCE-75AA63D8D3FD}"/>
              </a:ext>
            </a:extLst>
          </p:cNvPr>
          <p:cNvPicPr>
            <a:picLocks noChangeAspect="1"/>
          </p:cNvPicPr>
          <p:nvPr/>
        </p:nvPicPr>
        <p:blipFill>
          <a:blip r:embed="rId2"/>
          <a:srcRect l="2129"/>
          <a:stretch/>
        </p:blipFill>
        <p:spPr>
          <a:xfrm>
            <a:off x="3242695" y="10"/>
            <a:ext cx="8949307" cy="6857990"/>
          </a:xfrm>
          <a:custGeom>
            <a:avLst/>
            <a:gdLst/>
            <a:ahLst/>
            <a:cxnLst/>
            <a:rect l="l" t="t" r="r" b="b"/>
            <a:pathLst>
              <a:path w="8949307" h="6858000">
                <a:moveTo>
                  <a:pt x="0" y="0"/>
                </a:moveTo>
                <a:lnTo>
                  <a:pt x="8949307" y="0"/>
                </a:lnTo>
                <a:lnTo>
                  <a:pt x="8949307" y="6858000"/>
                </a:lnTo>
                <a:lnTo>
                  <a:pt x="0" y="6858000"/>
                </a:lnTo>
                <a:lnTo>
                  <a:pt x="62983" y="6788730"/>
                </a:lnTo>
                <a:cubicBezTo>
                  <a:pt x="773509" y="5928900"/>
                  <a:pt x="1212979" y="4741056"/>
                  <a:pt x="1212979" y="3429000"/>
                </a:cubicBezTo>
                <a:cubicBezTo>
                  <a:pt x="1212979" y="2116944"/>
                  <a:pt x="773509" y="929100"/>
                  <a:pt x="62983" y="69271"/>
                </a:cubicBezTo>
                <a:close/>
              </a:path>
            </a:pathLst>
          </a:custGeom>
        </p:spPr>
      </p:pic>
      <p:sp>
        <p:nvSpPr>
          <p:cNvPr id="2" name="Title 1"/>
          <p:cNvSpPr>
            <a:spLocks noGrp="1"/>
          </p:cNvSpPr>
          <p:nvPr>
            <p:ph type="ctrTitle"/>
          </p:nvPr>
        </p:nvSpPr>
        <p:spPr>
          <a:xfrm>
            <a:off x="371094" y="1161288"/>
            <a:ext cx="3438144" cy="1125728"/>
          </a:xfrm>
        </p:spPr>
        <p:txBody>
          <a:bodyPr vert="horz" lIns="91440" tIns="45720" rIns="91440" bIns="45720" rtlCol="0" anchor="b">
            <a:normAutofit/>
          </a:bodyPr>
          <a:lstStyle/>
          <a:p>
            <a:pPr algn="l"/>
            <a:r>
              <a:rPr lang="en-US" sz="2800"/>
              <a:t>GROUP V</a:t>
            </a:r>
          </a:p>
        </p:txBody>
      </p:sp>
      <p:sp>
        <p:nvSpPr>
          <p:cNvPr id="3" name="Subtitle 2"/>
          <p:cNvSpPr>
            <a:spLocks noGrp="1"/>
          </p:cNvSpPr>
          <p:nvPr>
            <p:ph type="subTitle" idx="1"/>
          </p:nvPr>
        </p:nvSpPr>
        <p:spPr>
          <a:xfrm>
            <a:off x="371094" y="2718054"/>
            <a:ext cx="3438906" cy="3207258"/>
          </a:xfrm>
        </p:spPr>
        <p:txBody>
          <a:bodyPr vert="horz" lIns="91440" tIns="45720" rIns="91440" bIns="45720" rtlCol="0" anchor="t">
            <a:normAutofit/>
          </a:bodyPr>
          <a:lstStyle/>
          <a:p>
            <a:pPr indent="-228600" algn="l">
              <a:buFont typeface="Arial" panose="020B0604020202020204" pitchFamily="34" charset="0"/>
              <a:buChar char="•"/>
            </a:pPr>
            <a:r>
              <a:rPr lang="en-US" sz="1700" b="1"/>
              <a:t> Sumaiya Abdullahi Osman</a:t>
            </a:r>
          </a:p>
          <a:p>
            <a:pPr indent="-228600" algn="l">
              <a:buFont typeface="Arial" panose="020B0604020202020204" pitchFamily="34" charset="0"/>
              <a:buChar char="•"/>
            </a:pPr>
            <a:r>
              <a:rPr lang="en-US" sz="1700" b="1"/>
              <a:t> Bernice  </a:t>
            </a:r>
            <a:r>
              <a:rPr lang="en-US" sz="1700" b="1" err="1"/>
              <a:t>Kutwa</a:t>
            </a:r>
            <a:endParaRPr lang="en-US" sz="1700" b="1">
              <a:ea typeface="Calibri"/>
              <a:cs typeface="Calibri"/>
            </a:endParaRPr>
          </a:p>
          <a:p>
            <a:pPr indent="-228600" algn="l">
              <a:buFont typeface="Arial" panose="020B0604020202020204" pitchFamily="34" charset="0"/>
              <a:buChar char="•"/>
            </a:pPr>
            <a:r>
              <a:rPr lang="en-US" sz="1700" b="1"/>
              <a:t> David Masai</a:t>
            </a:r>
            <a:endParaRPr lang="en-US" sz="1700" b="1">
              <a:ea typeface="Calibri"/>
              <a:cs typeface="Calibri"/>
            </a:endParaRPr>
          </a:p>
          <a:p>
            <a:pPr indent="-228600" algn="l">
              <a:buFont typeface="Arial" panose="020B0604020202020204" pitchFamily="34" charset="0"/>
              <a:buChar char="•"/>
            </a:pPr>
            <a:r>
              <a:rPr lang="en-US" sz="1700" b="1"/>
              <a:t> Kennedy Kariuki</a:t>
            </a:r>
            <a:endParaRPr lang="en-US" sz="1700" b="1">
              <a:ea typeface="Calibri"/>
              <a:cs typeface="Calibri"/>
            </a:endParaRPr>
          </a:p>
          <a:p>
            <a:pPr indent="-228600" algn="l">
              <a:buFont typeface="Arial" panose="020B0604020202020204" pitchFamily="34" charset="0"/>
              <a:buChar char="•"/>
            </a:pPr>
            <a:r>
              <a:rPr lang="en-US" sz="1700" b="1"/>
              <a:t> Raniel Musyoki </a:t>
            </a:r>
            <a:endParaRPr lang="en-US" sz="1700" b="1">
              <a:ea typeface="Calibri"/>
              <a:cs typeface="Calibri"/>
            </a:endParaRPr>
          </a:p>
          <a:p>
            <a:pPr indent="-228600" algn="l">
              <a:buFont typeface="Arial" panose="020B0604020202020204" pitchFamily="34" charset="0"/>
              <a:buChar char="•"/>
            </a:pPr>
            <a:r>
              <a:rPr lang="en-US" sz="1700" b="1"/>
              <a:t>Kelvin Nyawira</a:t>
            </a:r>
            <a:endParaRPr lang="en-US" sz="1700" b="1">
              <a:ea typeface="Calibri"/>
              <a:cs typeface="Calibri"/>
            </a:endParaRPr>
          </a:p>
          <a:p>
            <a:pPr indent="-228600" algn="l">
              <a:buFont typeface="Arial" panose="020B0604020202020204" pitchFamily="34" charset="0"/>
              <a:buChar char="•"/>
            </a:pPr>
            <a:r>
              <a:rPr lang="en-US" sz="1700" b="1"/>
              <a:t>Joseph   </a:t>
            </a:r>
            <a:r>
              <a:rPr lang="en-US" sz="1700" b="1" err="1"/>
              <a:t>Kweyu</a:t>
            </a:r>
            <a:endParaRPr lang="en-US" sz="1700" b="1" err="1">
              <a:ea typeface="Calibri" panose="020F0502020204030204"/>
              <a:cs typeface="Calibri" panose="020F0502020204030204"/>
            </a:endParaRPr>
          </a:p>
        </p:txBody>
      </p:sp>
    </p:spTree>
    <p:extLst>
      <p:ext uri="{BB962C8B-B14F-4D97-AF65-F5344CB8AC3E}">
        <p14:creationId xmlns:p14="http://schemas.microsoft.com/office/powerpoint/2010/main" val="1098572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7" name="Rectangle 86">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6398E8-F08B-1F70-9296-97439B4EAF67}"/>
              </a:ext>
            </a:extLst>
          </p:cNvPr>
          <p:cNvSpPr>
            <a:spLocks noGrp="1"/>
          </p:cNvSpPr>
          <p:nvPr>
            <p:ph type="title"/>
          </p:nvPr>
        </p:nvSpPr>
        <p:spPr>
          <a:xfrm>
            <a:off x="1136397" y="502021"/>
            <a:ext cx="4959603" cy="1642969"/>
          </a:xfrm>
        </p:spPr>
        <p:txBody>
          <a:bodyPr anchor="b">
            <a:normAutofit/>
          </a:bodyPr>
          <a:lstStyle/>
          <a:p>
            <a:r>
              <a:rPr lang="en-US" sz="3700"/>
              <a:t>Average Return On Investment(ROI)  over a period Of Months</a:t>
            </a:r>
          </a:p>
        </p:txBody>
      </p:sp>
      <p:sp>
        <p:nvSpPr>
          <p:cNvPr id="30" name="Content Placeholder 7">
            <a:extLst>
              <a:ext uri="{FF2B5EF4-FFF2-40B4-BE49-F238E27FC236}">
                <a16:creationId xmlns:a16="http://schemas.microsoft.com/office/drawing/2014/main" id="{3C0C1E0C-F5C1-8A22-D084-23B50511CB18}"/>
              </a:ext>
            </a:extLst>
          </p:cNvPr>
          <p:cNvSpPr>
            <a:spLocks noGrp="1"/>
          </p:cNvSpPr>
          <p:nvPr>
            <p:ph idx="1"/>
          </p:nvPr>
        </p:nvSpPr>
        <p:spPr>
          <a:xfrm>
            <a:off x="1136397" y="2418408"/>
            <a:ext cx="4959603" cy="3522569"/>
          </a:xfrm>
        </p:spPr>
        <p:txBody>
          <a:bodyPr anchor="t">
            <a:normAutofit/>
          </a:bodyPr>
          <a:lstStyle/>
          <a:p>
            <a:r>
              <a:rPr lang="en-US" sz="2000">
                <a:ea typeface="+mn-lt"/>
                <a:cs typeface="+mn-lt"/>
              </a:rPr>
              <a:t>The strong ROI in July for the Mystery genre implies that the audience may have a heightened interest in this genre during this time.</a:t>
            </a:r>
          </a:p>
          <a:p>
            <a:endParaRPr lang="en-US" sz="2000">
              <a:ea typeface="+mn-lt"/>
              <a:cs typeface="+mn-lt"/>
            </a:endParaRPr>
          </a:p>
          <a:p>
            <a:r>
              <a:rPr lang="en-US" sz="2000">
                <a:ea typeface="+mn-lt"/>
                <a:cs typeface="+mn-lt"/>
              </a:rPr>
              <a:t> The business could consider aligning movie releases from the Mystery genre to this month to take advantage of the higher return potential.</a:t>
            </a:r>
            <a:endParaRPr lang="en-US" sz="2000"/>
          </a:p>
        </p:txBody>
      </p:sp>
      <p:pic>
        <p:nvPicPr>
          <p:cNvPr id="4" name="Content Placeholder 3">
            <a:extLst>
              <a:ext uri="{FF2B5EF4-FFF2-40B4-BE49-F238E27FC236}">
                <a16:creationId xmlns:a16="http://schemas.microsoft.com/office/drawing/2014/main" id="{345BDCF0-3364-B088-AB7F-82AB9D8857FF}"/>
              </a:ext>
            </a:extLst>
          </p:cNvPr>
          <p:cNvPicPr>
            <a:picLocks noChangeAspect="1"/>
          </p:cNvPicPr>
          <p:nvPr/>
        </p:nvPicPr>
        <p:blipFill>
          <a:blip r:embed="rId2"/>
          <a:srcRect r="1370" b="2"/>
          <a:stretch/>
        </p:blipFill>
        <p:spPr>
          <a:xfrm>
            <a:off x="5964755" y="504389"/>
            <a:ext cx="5748710" cy="5018745"/>
          </a:xfrm>
          <a:prstGeom prst="rect">
            <a:avLst/>
          </a:prstGeom>
        </p:spPr>
      </p:pic>
      <p:sp>
        <p:nvSpPr>
          <p:cNvPr id="88" name="Rectangle 87">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32975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1" name="Rectangle 460">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Rectangle 461">
            <a:extLst>
              <a:ext uri="{FF2B5EF4-FFF2-40B4-BE49-F238E27FC236}">
                <a16:creationId xmlns:a16="http://schemas.microsoft.com/office/drawing/2014/main" id="{676D6CDF-C512-4739-B158-55EE955E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3"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4AA84F-74C9-CF96-2B6D-F0B852C89C08}"/>
              </a:ext>
            </a:extLst>
          </p:cNvPr>
          <p:cNvSpPr>
            <a:spLocks noGrp="1"/>
          </p:cNvSpPr>
          <p:nvPr>
            <p:ph type="title"/>
          </p:nvPr>
        </p:nvSpPr>
        <p:spPr>
          <a:xfrm>
            <a:off x="1137033" y="670559"/>
            <a:ext cx="4683321" cy="2148841"/>
          </a:xfrm>
        </p:spPr>
        <p:txBody>
          <a:bodyPr anchor="t">
            <a:normAutofit fontScale="90000"/>
          </a:bodyPr>
          <a:lstStyle/>
          <a:p>
            <a:r>
              <a:rPr lang="en-US" b="1" dirty="0">
                <a:ea typeface="+mj-lt"/>
                <a:cs typeface="+mj-lt"/>
              </a:rPr>
              <a:t>Impact of Movie Cast and Crew on the Success of movie</a:t>
            </a:r>
            <a:br>
              <a:rPr lang="en-US" b="1" dirty="0">
                <a:ea typeface="+mj-lt"/>
                <a:cs typeface="+mj-lt"/>
              </a:rPr>
            </a:br>
            <a:r>
              <a:rPr lang="en-US" b="1" dirty="0">
                <a:ea typeface="+mj-lt"/>
                <a:cs typeface="+mj-lt"/>
              </a:rPr>
              <a:t> </a:t>
            </a:r>
            <a:br>
              <a:rPr lang="en-US" b="1" dirty="0">
                <a:ea typeface="+mj-lt"/>
                <a:cs typeface="+mj-lt"/>
              </a:rPr>
            </a:br>
            <a:endParaRPr lang="en-US" b="1" dirty="0">
              <a:ea typeface="+mj-lt"/>
              <a:cs typeface="+mj-lt"/>
            </a:endParaRPr>
          </a:p>
        </p:txBody>
      </p:sp>
      <p:sp>
        <p:nvSpPr>
          <p:cNvPr id="4" name="Footer Placeholder 3">
            <a:extLst>
              <a:ext uri="{FF2B5EF4-FFF2-40B4-BE49-F238E27FC236}">
                <a16:creationId xmlns:a16="http://schemas.microsoft.com/office/drawing/2014/main" id="{51467D9A-A87B-A82F-3224-641ADE36532D}"/>
              </a:ext>
            </a:extLst>
          </p:cNvPr>
          <p:cNvSpPr>
            <a:spLocks noGrp="1"/>
          </p:cNvSpPr>
          <p:nvPr>
            <p:ph type="ftr" sz="quarter" idx="11"/>
          </p:nvPr>
        </p:nvSpPr>
        <p:spPr>
          <a:xfrm>
            <a:off x="4038600" y="6356350"/>
            <a:ext cx="4114800" cy="365125"/>
          </a:xfrm>
        </p:spPr>
        <p:txBody>
          <a:bodyPr>
            <a:normAutofit/>
          </a:bodyPr>
          <a:lstStyle/>
          <a:p>
            <a:pPr>
              <a:spcAft>
                <a:spcPts val="600"/>
              </a:spcAft>
            </a:pPr>
            <a:r>
              <a:rPr lang="en-US" sz="1000">
                <a:solidFill>
                  <a:srgbClr val="FFFFFF"/>
                </a:solidFill>
              </a:rPr>
              <a:t>Data sources: IMDB (genres), Box Office Mojo (gross revenue).​</a:t>
            </a:r>
          </a:p>
        </p:txBody>
      </p:sp>
      <p:graphicFrame>
        <p:nvGraphicFramePr>
          <p:cNvPr id="434" name="Content Placeholder 2">
            <a:extLst>
              <a:ext uri="{FF2B5EF4-FFF2-40B4-BE49-F238E27FC236}">
                <a16:creationId xmlns:a16="http://schemas.microsoft.com/office/drawing/2014/main" id="{9E1FE136-8F2D-D293-C51E-E7A7E7DEA57D}"/>
              </a:ext>
            </a:extLst>
          </p:cNvPr>
          <p:cNvGraphicFramePr>
            <a:graphicFrameLocks noGrp="1"/>
          </p:cNvGraphicFramePr>
          <p:nvPr>
            <p:ph idx="1"/>
          </p:nvPr>
        </p:nvGraphicFramePr>
        <p:xfrm>
          <a:off x="6963692" y="670559"/>
          <a:ext cx="4555782" cy="5445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743643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4A2946-5241-2511-A437-F75C237B9A94}"/>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1400" kern="1200" dirty="0">
                <a:solidFill>
                  <a:srgbClr val="FFFFFF"/>
                </a:solidFill>
                <a:latin typeface="+mj-lt"/>
                <a:ea typeface="+mj-ea"/>
                <a:cs typeface="+mj-cs"/>
              </a:rPr>
              <a:t>The bar chart highlights that Director David Fincher consistently achieves the highest average ratings among directors who specialize in the genres of Horror, Thriller, or Mystery.</a:t>
            </a:r>
            <a:br>
              <a:rPr lang="en-US" sz="1400" dirty="0">
                <a:solidFill>
                  <a:srgbClr val="FFFFFF"/>
                </a:solidFill>
              </a:rPr>
            </a:br>
            <a:br>
              <a:rPr lang="en-US" sz="1400" dirty="0"/>
            </a:br>
            <a:br>
              <a:rPr lang="en-US" sz="1400" dirty="0"/>
            </a:br>
            <a:r>
              <a:rPr lang="en-US" sz="1400" dirty="0">
                <a:solidFill>
                  <a:srgbClr val="FFFFFF"/>
                </a:solidFill>
              </a:rPr>
              <a:t> </a:t>
            </a:r>
            <a:r>
              <a:rPr lang="en-US" sz="1400" kern="1200" dirty="0">
                <a:solidFill>
                  <a:srgbClr val="FFFFFF"/>
                </a:solidFill>
                <a:latin typeface="+mj-lt"/>
                <a:ea typeface="+mj-ea"/>
                <a:cs typeface="+mj-cs"/>
              </a:rPr>
              <a:t>This suggests his exceptional skill in crafting compelling narratives within these genres, making him a standout among his peers.</a:t>
            </a:r>
          </a:p>
        </p:txBody>
      </p:sp>
      <p:pic>
        <p:nvPicPr>
          <p:cNvPr id="4" name="Content Placeholder 3" descr="A green bar chart with white text&#10;&#10;AI-generated content may be incorrect.">
            <a:extLst>
              <a:ext uri="{FF2B5EF4-FFF2-40B4-BE49-F238E27FC236}">
                <a16:creationId xmlns:a16="http://schemas.microsoft.com/office/drawing/2014/main" id="{6F509123-8EF8-8932-3CBE-896D15A22F61}"/>
              </a:ext>
            </a:extLst>
          </p:cNvPr>
          <p:cNvPicPr>
            <a:picLocks noGrp="1" noChangeAspect="1"/>
          </p:cNvPicPr>
          <p:nvPr>
            <p:ph idx="1"/>
          </p:nvPr>
        </p:nvPicPr>
        <p:blipFill>
          <a:blip r:embed="rId2"/>
          <a:stretch>
            <a:fillRect/>
          </a:stretch>
        </p:blipFill>
        <p:spPr>
          <a:xfrm>
            <a:off x="4777316" y="1461433"/>
            <a:ext cx="6780700" cy="3932805"/>
          </a:xfrm>
          <a:prstGeom prst="rect">
            <a:avLst/>
          </a:prstGeom>
        </p:spPr>
      </p:pic>
    </p:spTree>
    <p:extLst>
      <p:ext uri="{BB962C8B-B14F-4D97-AF65-F5344CB8AC3E}">
        <p14:creationId xmlns:p14="http://schemas.microsoft.com/office/powerpoint/2010/main" val="34972696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CDBAB7-4D07-47EF-88A4-CC0E1221A278}"/>
              </a:ext>
            </a:extLst>
          </p:cNvPr>
          <p:cNvSpPr>
            <a:spLocks noGrp="1"/>
          </p:cNvSpPr>
          <p:nvPr>
            <p:ph type="title"/>
          </p:nvPr>
        </p:nvSpPr>
        <p:spPr>
          <a:xfrm>
            <a:off x="640080" y="325369"/>
            <a:ext cx="4368602" cy="1956841"/>
          </a:xfrm>
        </p:spPr>
        <p:txBody>
          <a:bodyPr anchor="b">
            <a:normAutofit/>
          </a:bodyPr>
          <a:lstStyle/>
          <a:p>
            <a:r>
              <a:rPr lang="en-US" sz="1800">
                <a:ea typeface="+mj-lt"/>
                <a:cs typeface="+mj-lt"/>
              </a:rPr>
              <a:t>Catherine Keener, Lili Taylor, Ben Affleck, John C. Reilly, Tom Hanks, Harrison Ford, and Ewan McGregor are shown as the leading actors and actresses in Horror, Thriller, and Mystery genres with ratings above 7.5 and substantial audience engagement (over 9000 votes). </a:t>
            </a:r>
            <a:endParaRPr lang="en-US" sz="1800"/>
          </a:p>
        </p:txBody>
      </p:sp>
      <p:sp>
        <p:nvSpPr>
          <p:cNvPr id="3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ontent Placeholder 7">
            <a:extLst>
              <a:ext uri="{FF2B5EF4-FFF2-40B4-BE49-F238E27FC236}">
                <a16:creationId xmlns:a16="http://schemas.microsoft.com/office/drawing/2014/main" id="{2485B865-C695-D93B-8127-4620CADCA95A}"/>
              </a:ext>
            </a:extLst>
          </p:cNvPr>
          <p:cNvSpPr>
            <a:spLocks noGrp="1"/>
          </p:cNvSpPr>
          <p:nvPr>
            <p:ph idx="1"/>
          </p:nvPr>
        </p:nvSpPr>
        <p:spPr>
          <a:xfrm>
            <a:off x="640080" y="2872899"/>
            <a:ext cx="4243589" cy="3320668"/>
          </a:xfrm>
        </p:spPr>
        <p:txBody>
          <a:bodyPr>
            <a:normAutofit/>
          </a:bodyPr>
          <a:lstStyle/>
          <a:p>
            <a:pPr marL="0" indent="0">
              <a:buNone/>
            </a:pPr>
            <a:r>
              <a:rPr lang="en-US" sz="2200">
                <a:latin typeface="Aptos Display"/>
              </a:rPr>
              <a:t>Their repeated appearances across these genres demonstrate their strong on-screen presence, versatility, and appeal to both critics and large audiences.</a:t>
            </a:r>
            <a:endParaRPr lang="en-US" sz="2200"/>
          </a:p>
        </p:txBody>
      </p:sp>
      <p:pic>
        <p:nvPicPr>
          <p:cNvPr id="6" name="Picture 5">
            <a:extLst>
              <a:ext uri="{FF2B5EF4-FFF2-40B4-BE49-F238E27FC236}">
                <a16:creationId xmlns:a16="http://schemas.microsoft.com/office/drawing/2014/main" id="{7DE564C8-D61F-0A3C-34E3-D72D4006C8EE}"/>
              </a:ext>
            </a:extLst>
          </p:cNvPr>
          <p:cNvPicPr>
            <a:picLocks noChangeAspect="1"/>
          </p:cNvPicPr>
          <p:nvPr/>
        </p:nvPicPr>
        <p:blipFill>
          <a:blip r:embed="rId2"/>
          <a:stretch>
            <a:fillRect/>
          </a:stretch>
        </p:blipFill>
        <p:spPr>
          <a:xfrm>
            <a:off x="5010247" y="336164"/>
            <a:ext cx="7181376" cy="6519698"/>
          </a:xfrm>
          <a:prstGeom prst="rect">
            <a:avLst/>
          </a:prstGeom>
        </p:spPr>
      </p:pic>
    </p:spTree>
    <p:extLst>
      <p:ext uri="{BB962C8B-B14F-4D97-AF65-F5344CB8AC3E}">
        <p14:creationId xmlns:p14="http://schemas.microsoft.com/office/powerpoint/2010/main" val="30302382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4" name="Rectangle 383">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Oval 384">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BB039D-A8FC-7BF9-CA86-F6BBB342EDDA}"/>
              </a:ext>
            </a:extLst>
          </p:cNvPr>
          <p:cNvSpPr>
            <a:spLocks noGrp="1"/>
          </p:cNvSpPr>
          <p:nvPr>
            <p:ph type="title"/>
          </p:nvPr>
        </p:nvSpPr>
        <p:spPr>
          <a:xfrm>
            <a:off x="838200" y="1748452"/>
            <a:ext cx="4974771" cy="3587786"/>
          </a:xfrm>
        </p:spPr>
        <p:txBody>
          <a:bodyPr>
            <a:normAutofit/>
          </a:bodyPr>
          <a:lstStyle/>
          <a:p>
            <a:pPr algn="ctr"/>
            <a:r>
              <a:rPr lang="en-US" sz="3700">
                <a:solidFill>
                  <a:schemeClr val="bg1"/>
                </a:solidFill>
              </a:rPr>
              <a:t>Recommendations</a:t>
            </a:r>
            <a:br>
              <a:rPr lang="en-US" sz="3700">
                <a:solidFill>
                  <a:schemeClr val="bg1"/>
                </a:solidFill>
              </a:rPr>
            </a:br>
            <a:br>
              <a:rPr lang="en-US" sz="3700">
                <a:solidFill>
                  <a:schemeClr val="bg1"/>
                </a:solidFill>
              </a:rPr>
            </a:br>
            <a:r>
              <a:rPr lang="en-US" sz="3700">
                <a:solidFill>
                  <a:schemeClr val="bg1"/>
                </a:solidFill>
                <a:latin typeface="Aptos"/>
              </a:rPr>
              <a:t>Based on the analyzed data presented here are some recommendations</a:t>
            </a:r>
            <a:endParaRPr lang="en-US" sz="3700">
              <a:solidFill>
                <a:schemeClr val="bg1"/>
              </a:solidFill>
            </a:endParaRPr>
          </a:p>
        </p:txBody>
      </p:sp>
      <p:grpSp>
        <p:nvGrpSpPr>
          <p:cNvPr id="386"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387" name="Freeform: Shape 386">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388"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89"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390"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4" y="4748270"/>
            <a:ext cx="1330536" cy="1330521"/>
            <a:chOff x="5734037" y="3067039"/>
            <a:chExt cx="724483" cy="724489"/>
          </a:xfrm>
          <a:solidFill>
            <a:schemeClr val="bg1"/>
          </a:solidFill>
        </p:grpSpPr>
        <p:sp>
          <p:nvSpPr>
            <p:cNvPr id="21" name="Freeform: Shape 20">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grpSp>
        <p:nvGrpSpPr>
          <p:cNvPr id="408"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4" y="4748270"/>
            <a:ext cx="1330536" cy="1330521"/>
            <a:chOff x="5734037" y="3067039"/>
            <a:chExt cx="724483" cy="724489"/>
          </a:xfrm>
          <a:solidFill>
            <a:schemeClr val="bg1">
              <a:alpha val="60000"/>
            </a:schemeClr>
          </a:solidFill>
        </p:grpSpPr>
        <p:sp>
          <p:nvSpPr>
            <p:cNvPr id="192" name="Freeform: Shape 191">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BC35A932-17B1-FF3B-14FB-5475098A50A4}"/>
              </a:ext>
            </a:extLst>
          </p:cNvPr>
          <p:cNvSpPr>
            <a:spLocks noGrp="1"/>
          </p:cNvSpPr>
          <p:nvPr>
            <p:ph idx="1"/>
          </p:nvPr>
        </p:nvSpPr>
        <p:spPr>
          <a:xfrm>
            <a:off x="6477270" y="1130846"/>
            <a:ext cx="4974771" cy="4351338"/>
          </a:xfrm>
        </p:spPr>
        <p:txBody>
          <a:bodyPr vert="horz" lIns="91440" tIns="45720" rIns="91440" bIns="45720" rtlCol="0" anchor="t">
            <a:noAutofit/>
          </a:bodyPr>
          <a:lstStyle/>
          <a:p>
            <a:pPr marL="0" indent="0">
              <a:buNone/>
            </a:pPr>
            <a:endParaRPr lang="en-US" sz="1300">
              <a:solidFill>
                <a:schemeClr val="bg1"/>
              </a:solidFill>
            </a:endParaRPr>
          </a:p>
          <a:p>
            <a:r>
              <a:rPr lang="en-US" sz="1600" b="1" dirty="0">
                <a:solidFill>
                  <a:schemeClr val="bg1"/>
                </a:solidFill>
                <a:latin typeface="Aptos Display"/>
                <a:ea typeface="+mn-lt"/>
                <a:cs typeface="+mn-lt"/>
              </a:rPr>
              <a:t>Focus on High-Performing Genres</a:t>
            </a:r>
            <a:r>
              <a:rPr lang="en-US" sz="1600" dirty="0">
                <a:solidFill>
                  <a:schemeClr val="bg1"/>
                </a:solidFill>
                <a:latin typeface="Aptos Display"/>
                <a:ea typeface="+mn-lt"/>
                <a:cs typeface="+mn-lt"/>
              </a:rPr>
              <a:t>: Analyze historical data to identify which film genres consistently perform well at the box office. Prioritize producing films in these genres to maximize revenue potential.</a:t>
            </a:r>
            <a:endParaRPr lang="en-US" sz="1600" dirty="0">
              <a:solidFill>
                <a:schemeClr val="bg1"/>
              </a:solidFill>
              <a:latin typeface="Aptos Display"/>
            </a:endParaRPr>
          </a:p>
          <a:p>
            <a:r>
              <a:rPr lang="en-US" sz="1600" b="1" dirty="0">
                <a:solidFill>
                  <a:schemeClr val="bg1"/>
                </a:solidFill>
                <a:latin typeface="Aptos Display"/>
                <a:ea typeface="+mn-lt"/>
                <a:cs typeface="+mn-lt"/>
              </a:rPr>
              <a:t>Optimize Budget Allocation</a:t>
            </a:r>
            <a:r>
              <a:rPr lang="en-US" sz="1600" dirty="0">
                <a:solidFill>
                  <a:schemeClr val="bg1"/>
                </a:solidFill>
                <a:latin typeface="Aptos Display"/>
                <a:ea typeface="+mn-lt"/>
                <a:cs typeface="+mn-lt"/>
              </a:rPr>
              <a:t>: Examine the relationship between production budgets and box office success. Allocate resources efficiently by investing in areas that have the highest return on investment, such as special effects for action films or renowned writers for dramas.</a:t>
            </a:r>
            <a:endParaRPr lang="en-US" sz="1600" dirty="0">
              <a:solidFill>
                <a:schemeClr val="bg1"/>
              </a:solidFill>
              <a:latin typeface="Aptos Display"/>
            </a:endParaRPr>
          </a:p>
          <a:p>
            <a:r>
              <a:rPr lang="en-US" sz="1600" b="1" dirty="0">
                <a:solidFill>
                  <a:schemeClr val="bg1"/>
                </a:solidFill>
                <a:latin typeface="Aptos Display"/>
                <a:ea typeface="+mn-lt"/>
                <a:cs typeface="+mn-lt"/>
              </a:rPr>
              <a:t>Strategic Release Timing</a:t>
            </a:r>
            <a:r>
              <a:rPr lang="en-US" sz="1600" dirty="0">
                <a:solidFill>
                  <a:schemeClr val="bg1"/>
                </a:solidFill>
                <a:latin typeface="Aptos Display"/>
                <a:ea typeface="+mn-lt"/>
                <a:cs typeface="+mn-lt"/>
              </a:rPr>
              <a:t>: Study the timing of successful film releases to determine optimal release windows. Consider factors such as holidays, school vacations, and competitor release schedules to choose the best times for launching new films.</a:t>
            </a:r>
            <a:endParaRPr lang="en-US" sz="1600" dirty="0">
              <a:solidFill>
                <a:schemeClr val="bg1"/>
              </a:solidFill>
              <a:latin typeface="Aptos Display"/>
            </a:endParaRPr>
          </a:p>
          <a:p>
            <a:r>
              <a:rPr lang="en-US" sz="1600" b="1" dirty="0">
                <a:solidFill>
                  <a:schemeClr val="bg1"/>
                </a:solidFill>
                <a:latin typeface="Aptos Display"/>
                <a:ea typeface="+mn-lt"/>
                <a:cs typeface="+mn-lt"/>
              </a:rPr>
              <a:t>Leverage Star Power</a:t>
            </a:r>
            <a:r>
              <a:rPr lang="en-US" sz="1600" dirty="0">
                <a:solidFill>
                  <a:schemeClr val="bg1"/>
                </a:solidFill>
                <a:latin typeface="Aptos Display"/>
                <a:ea typeface="+mn-lt"/>
                <a:cs typeface="+mn-lt"/>
              </a:rPr>
              <a:t>: Analyze data on the impact of star actors and directors on film success. Investing in popular or critically acclaimed talent can boost a movie's appeal and draw larger audiences. Collaborating with established names in the industry can also enhance the studio's reputation and attract attention to new projects.</a:t>
            </a:r>
            <a:endParaRPr lang="en-US" sz="1600" dirty="0">
              <a:solidFill>
                <a:schemeClr val="bg1"/>
              </a:solidFill>
              <a:latin typeface="Aptos Display"/>
            </a:endParaRPr>
          </a:p>
          <a:p>
            <a:endParaRPr lang="en-US" sz="1600" dirty="0">
              <a:solidFill>
                <a:schemeClr val="bg1"/>
              </a:solidFill>
            </a:endParaRPr>
          </a:p>
        </p:txBody>
      </p:sp>
    </p:spTree>
    <p:extLst>
      <p:ext uri="{BB962C8B-B14F-4D97-AF65-F5344CB8AC3E}">
        <p14:creationId xmlns:p14="http://schemas.microsoft.com/office/powerpoint/2010/main" val="2925152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A34503-0B83-406B-3182-2A1C94172A9F}"/>
              </a:ext>
            </a:extLst>
          </p:cNvPr>
          <p:cNvSpPr>
            <a:spLocks noGrp="1"/>
          </p:cNvSpPr>
          <p:nvPr>
            <p:ph type="title"/>
          </p:nvPr>
        </p:nvSpPr>
        <p:spPr>
          <a:xfrm>
            <a:off x="6094105" y="802955"/>
            <a:ext cx="4977976" cy="1454051"/>
          </a:xfrm>
        </p:spPr>
        <p:txBody>
          <a:bodyPr>
            <a:normAutofit/>
          </a:bodyPr>
          <a:lstStyle/>
          <a:p>
            <a:r>
              <a:rPr lang="en-US" sz="3600">
                <a:solidFill>
                  <a:schemeClr val="tx2"/>
                </a:solidFill>
              </a:rPr>
              <a:t>CONCLUSION</a:t>
            </a:r>
          </a:p>
        </p:txBody>
      </p:sp>
      <p:pic>
        <p:nvPicPr>
          <p:cNvPr id="7" name="Graphic 6" descr="Video camera">
            <a:extLst>
              <a:ext uri="{FF2B5EF4-FFF2-40B4-BE49-F238E27FC236}">
                <a16:creationId xmlns:a16="http://schemas.microsoft.com/office/drawing/2014/main" id="{478B5F36-7AD5-1224-3A4D-41A091324A9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3" name="Content Placeholder 2">
            <a:extLst>
              <a:ext uri="{FF2B5EF4-FFF2-40B4-BE49-F238E27FC236}">
                <a16:creationId xmlns:a16="http://schemas.microsoft.com/office/drawing/2014/main" id="{13EBCBBE-314C-7886-2371-E54DC12BF3CD}"/>
              </a:ext>
            </a:extLst>
          </p:cNvPr>
          <p:cNvSpPr>
            <a:spLocks noGrp="1"/>
          </p:cNvSpPr>
          <p:nvPr>
            <p:ph idx="1"/>
          </p:nvPr>
        </p:nvSpPr>
        <p:spPr>
          <a:xfrm>
            <a:off x="6090574" y="2014587"/>
            <a:ext cx="4977578" cy="4390849"/>
          </a:xfrm>
        </p:spPr>
        <p:txBody>
          <a:bodyPr vert="horz" lIns="91440" tIns="45720" rIns="91440" bIns="45720" rtlCol="0" anchor="ctr">
            <a:noAutofit/>
          </a:bodyPr>
          <a:lstStyle/>
          <a:p>
            <a:r>
              <a:rPr lang="en-US" sz="2000">
                <a:solidFill>
                  <a:schemeClr val="tx2"/>
                </a:solidFill>
                <a:ea typeface="+mn-lt"/>
                <a:cs typeface="+mn-lt"/>
              </a:rPr>
              <a:t>Through our exploratory data analysis, we've identified key strategies for the newly established movie studio to maximize box office revenue.</a:t>
            </a:r>
            <a:endParaRPr lang="en-US" sz="2000">
              <a:solidFill>
                <a:schemeClr val="tx2"/>
              </a:solidFill>
            </a:endParaRPr>
          </a:p>
          <a:p>
            <a:r>
              <a:rPr lang="en-US" sz="2000">
                <a:solidFill>
                  <a:schemeClr val="tx2"/>
                </a:solidFill>
                <a:ea typeface="+mn-lt"/>
                <a:cs typeface="+mn-lt"/>
              </a:rPr>
              <a:t> Our analysis has revealed that focusing on high-performing genres, optimizing budget allocation, strategically timing releases, and leveraging star power are crucial for success.</a:t>
            </a:r>
            <a:endParaRPr lang="en-US" sz="2000">
              <a:solidFill>
                <a:schemeClr val="tx2"/>
              </a:solidFill>
            </a:endParaRPr>
          </a:p>
          <a:p>
            <a:r>
              <a:rPr lang="en-US" sz="2000">
                <a:solidFill>
                  <a:schemeClr val="tx2"/>
                </a:solidFill>
                <a:ea typeface="+mn-lt"/>
                <a:cs typeface="+mn-lt"/>
              </a:rPr>
              <a:t> By implementing these insights, the studio will be well-equipped to make informed decisions, ensuring profitability and a strong presence in the competitive film industry.</a:t>
            </a:r>
            <a:endParaRPr lang="en-US" sz="2000">
              <a:solidFill>
                <a:schemeClr val="tx2"/>
              </a:solidFill>
            </a:endParaRPr>
          </a:p>
        </p:txBody>
      </p:sp>
      <p:grpSp>
        <p:nvGrpSpPr>
          <p:cNvPr id="14"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0342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t="-84000" b="-8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D9373-D02F-8BC7-F215-1F6DDAAD5B5C}"/>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ABB46016-7721-BD39-D38C-690B407CC77A}"/>
              </a:ext>
            </a:extLst>
          </p:cNvPr>
          <p:cNvSpPr>
            <a:spLocks noGrp="1"/>
          </p:cNvSpPr>
          <p:nvPr>
            <p:ph idx="1"/>
          </p:nvPr>
        </p:nvSpPr>
        <p:spPr/>
        <p:txBody>
          <a:bodyPr vert="horz" lIns="91440" tIns="45720" rIns="91440" bIns="45720" rtlCol="0" anchor="t">
            <a:normAutofit/>
          </a:bodyPr>
          <a:lstStyle/>
          <a:p>
            <a:r>
              <a:rPr lang="en-US">
                <a:ea typeface="+mn-lt"/>
                <a:cs typeface="+mn-lt"/>
              </a:rPr>
              <a:t>This project focuses on conducting exploratory data analysis (EDA) to provide actionable insights that will help a newly established movie studio create the most profitable films. By analyzing various datasets, we aim to uncover trends in genre performance, budget efficiency, casting success, and release timing. Our goal is to offer concrete business recommendations to guide the studio's decisions on film production, resource allocation, and release strategies.</a:t>
            </a:r>
            <a:endParaRPr lang="en-US"/>
          </a:p>
        </p:txBody>
      </p:sp>
    </p:spTree>
    <p:extLst>
      <p:ext uri="{BB962C8B-B14F-4D97-AF65-F5344CB8AC3E}">
        <p14:creationId xmlns:p14="http://schemas.microsoft.com/office/powerpoint/2010/main" val="3635710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1C5C51-42F1-DF36-E6AB-61D14AFE70EF}"/>
              </a:ext>
            </a:extLst>
          </p:cNvPr>
          <p:cNvSpPr>
            <a:spLocks noGrp="1"/>
          </p:cNvSpPr>
          <p:nvPr>
            <p:ph type="title"/>
          </p:nvPr>
        </p:nvSpPr>
        <p:spPr>
          <a:xfrm>
            <a:off x="838200" y="1748452"/>
            <a:ext cx="4974771" cy="3587786"/>
          </a:xfrm>
        </p:spPr>
        <p:txBody>
          <a:bodyPr>
            <a:normAutofit/>
          </a:bodyPr>
          <a:lstStyle/>
          <a:p>
            <a:pPr algn="ctr"/>
            <a:r>
              <a:rPr lang="en-US">
                <a:solidFill>
                  <a:schemeClr val="bg1"/>
                </a:solidFill>
                <a:ea typeface="+mj-lt"/>
                <a:cs typeface="+mj-lt"/>
              </a:rPr>
              <a:t>Market Challenge: Strategic Film Production Decisions</a:t>
            </a:r>
            <a:endParaRPr lang="en-US">
              <a:solidFill>
                <a:schemeClr val="bg1"/>
              </a:solidFill>
            </a:endParaRPr>
          </a:p>
        </p:txBody>
      </p:sp>
      <p:grpSp>
        <p:nvGrpSpPr>
          <p:cNvPr id="19"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13" name="Freeform: Shape 12">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190"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61"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362"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21" name="Freeform: Shape 20">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grpSp>
        <p:nvGrpSpPr>
          <p:cNvPr id="363"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alpha val="60000"/>
            </a:schemeClr>
          </a:solidFill>
        </p:grpSpPr>
        <p:sp>
          <p:nvSpPr>
            <p:cNvPr id="192" name="Freeform: Shape 191">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0C259B67-64AA-3F98-D8D6-413ED794A8DD}"/>
              </a:ext>
            </a:extLst>
          </p:cNvPr>
          <p:cNvSpPr>
            <a:spLocks noGrp="1"/>
          </p:cNvSpPr>
          <p:nvPr>
            <p:ph idx="1"/>
          </p:nvPr>
        </p:nvSpPr>
        <p:spPr>
          <a:xfrm>
            <a:off x="6477270" y="1130846"/>
            <a:ext cx="4974771" cy="4351338"/>
          </a:xfrm>
        </p:spPr>
        <p:txBody>
          <a:bodyPr vert="horz" lIns="91440" tIns="45720" rIns="91440" bIns="45720" rtlCol="0" anchor="t">
            <a:normAutofit lnSpcReduction="10000"/>
          </a:bodyPr>
          <a:lstStyle/>
          <a:p>
            <a:r>
              <a:rPr lang="en-US" sz="2400">
                <a:solidFill>
                  <a:schemeClr val="bg1"/>
                </a:solidFill>
                <a:ea typeface="+mn-lt"/>
                <a:cs typeface="+mn-lt"/>
              </a:rPr>
              <a:t>The new movie studio faces the challenge of making strategic film production decisions to successfully enter a competitive market. </a:t>
            </a:r>
          </a:p>
          <a:p>
            <a:endParaRPr lang="en-US" sz="2400">
              <a:solidFill>
                <a:schemeClr val="bg1"/>
              </a:solidFill>
              <a:ea typeface="+mn-lt"/>
              <a:cs typeface="+mn-lt"/>
            </a:endParaRPr>
          </a:p>
          <a:p>
            <a:r>
              <a:rPr lang="en-US" sz="2400">
                <a:solidFill>
                  <a:schemeClr val="bg1"/>
                </a:solidFill>
                <a:ea typeface="+mn-lt"/>
                <a:cs typeface="+mn-lt"/>
              </a:rPr>
              <a:t>With established companies already creating original content, the studio must identify the most profitable film types to achieve commercial success while addressing additional business challenges.</a:t>
            </a:r>
            <a:endParaRPr lang="en-US" sz="2400">
              <a:solidFill>
                <a:schemeClr val="bg1"/>
              </a:solidFill>
            </a:endParaRPr>
          </a:p>
        </p:txBody>
      </p:sp>
    </p:spTree>
    <p:extLst>
      <p:ext uri="{BB962C8B-B14F-4D97-AF65-F5344CB8AC3E}">
        <p14:creationId xmlns:p14="http://schemas.microsoft.com/office/powerpoint/2010/main" val="3621781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7F283-2CBE-DF81-90BD-D99BC14991F4}"/>
              </a:ext>
            </a:extLst>
          </p:cNvPr>
          <p:cNvSpPr>
            <a:spLocks noGrp="1"/>
          </p:cNvSpPr>
          <p:nvPr>
            <p:ph type="title"/>
          </p:nvPr>
        </p:nvSpPr>
        <p:spPr/>
        <p:txBody>
          <a:bodyPr/>
          <a:lstStyle/>
          <a:p>
            <a:r>
              <a:rPr lang="en-US">
                <a:solidFill>
                  <a:schemeClr val="bg1"/>
                </a:solidFill>
                <a:ea typeface="+mj-lt"/>
                <a:cs typeface="+mj-lt"/>
              </a:rPr>
              <a:t>Minimizing Risks</a:t>
            </a:r>
          </a:p>
        </p:txBody>
      </p:sp>
      <p:sp>
        <p:nvSpPr>
          <p:cNvPr id="3" name="Content Placeholder 2">
            <a:extLst>
              <a:ext uri="{FF2B5EF4-FFF2-40B4-BE49-F238E27FC236}">
                <a16:creationId xmlns:a16="http://schemas.microsoft.com/office/drawing/2014/main" id="{A628ECFC-CBA6-94C3-F5DF-2DB538A9E686}"/>
              </a:ext>
            </a:extLst>
          </p:cNvPr>
          <p:cNvSpPr>
            <a:spLocks noGrp="1"/>
          </p:cNvSpPr>
          <p:nvPr>
            <p:ph idx="1"/>
          </p:nvPr>
        </p:nvSpPr>
        <p:spPr/>
        <p:txBody>
          <a:bodyPr vert="horz" lIns="91440" tIns="45720" rIns="91440" bIns="45720" rtlCol="0" anchor="t">
            <a:normAutofit/>
          </a:bodyPr>
          <a:lstStyle/>
          <a:p>
            <a:pPr marL="0" indent="0">
              <a:buNone/>
            </a:pPr>
            <a:r>
              <a:rPr lang="en-US">
                <a:solidFill>
                  <a:schemeClr val="bg1"/>
                </a:solidFill>
                <a:ea typeface="+mn-lt"/>
                <a:cs typeface="+mn-lt"/>
              </a:rPr>
              <a:t>To mitigate losses, the studio must analyze key factors influencing financial outcomes:</a:t>
            </a:r>
          </a:p>
          <a:p>
            <a:r>
              <a:rPr lang="en-US">
                <a:solidFill>
                  <a:schemeClr val="bg1"/>
                </a:solidFill>
                <a:ea typeface="+mn-lt"/>
                <a:cs typeface="+mn-lt"/>
              </a:rPr>
              <a:t>Identify loss-prone movie production aspects.</a:t>
            </a:r>
          </a:p>
          <a:p>
            <a:r>
              <a:rPr lang="en-US">
                <a:solidFill>
                  <a:schemeClr val="bg1"/>
                </a:solidFill>
                <a:ea typeface="+mn-lt"/>
                <a:cs typeface="+mn-lt"/>
              </a:rPr>
              <a:t>Evaluate genre, budget, and casting impacts on success or failure</a:t>
            </a:r>
          </a:p>
          <a:p>
            <a:pPr marL="0" indent="0">
              <a:buNone/>
            </a:pPr>
            <a:endParaRPr lang="en-US">
              <a:solidFill>
                <a:schemeClr val="bg1"/>
              </a:solidFill>
            </a:endParaRPr>
          </a:p>
          <a:p>
            <a:pPr marL="0" indent="0">
              <a:buNone/>
            </a:pPr>
            <a:r>
              <a:rPr lang="en-US">
                <a:solidFill>
                  <a:schemeClr val="bg1"/>
                </a:solidFill>
                <a:ea typeface="+mn-lt"/>
                <a:cs typeface="+mn-lt"/>
              </a:rPr>
              <a:t>Additionally, with many large players already dominating the industry, the studio needs to differentiate itself by developing unique strategies that will enable them to stand out in a crowded market.</a:t>
            </a:r>
            <a:endParaRPr lang="en-US">
              <a:solidFill>
                <a:schemeClr val="bg1"/>
              </a:solidFill>
            </a:endParaRPr>
          </a:p>
          <a:p>
            <a:endParaRPr lang="en-US"/>
          </a:p>
        </p:txBody>
      </p:sp>
    </p:spTree>
    <p:extLst>
      <p:ext uri="{BB962C8B-B14F-4D97-AF65-F5344CB8AC3E}">
        <p14:creationId xmlns:p14="http://schemas.microsoft.com/office/powerpoint/2010/main" val="3303810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3D64D-C8A1-9035-858B-C32CC0DE4954}"/>
              </a:ext>
            </a:extLst>
          </p:cNvPr>
          <p:cNvSpPr>
            <a:spLocks noGrp="1"/>
          </p:cNvSpPr>
          <p:nvPr>
            <p:ph type="title"/>
          </p:nvPr>
        </p:nvSpPr>
        <p:spPr/>
        <p:txBody>
          <a:bodyPr/>
          <a:lstStyle/>
          <a:p>
            <a:r>
              <a:rPr lang="en-US"/>
              <a:t>The Goal.</a:t>
            </a:r>
          </a:p>
        </p:txBody>
      </p:sp>
      <p:sp>
        <p:nvSpPr>
          <p:cNvPr id="3" name="Content Placeholder 2">
            <a:extLst>
              <a:ext uri="{FF2B5EF4-FFF2-40B4-BE49-F238E27FC236}">
                <a16:creationId xmlns:a16="http://schemas.microsoft.com/office/drawing/2014/main" id="{BCA0D994-13FA-1271-C2D2-A0E496999854}"/>
              </a:ext>
            </a:extLst>
          </p:cNvPr>
          <p:cNvSpPr>
            <a:spLocks noGrp="1"/>
          </p:cNvSpPr>
          <p:nvPr>
            <p:ph idx="1"/>
          </p:nvPr>
        </p:nvSpPr>
        <p:spPr/>
        <p:txBody>
          <a:bodyPr vert="horz" lIns="91440" tIns="45720" rIns="91440" bIns="45720" rtlCol="0" anchor="t">
            <a:normAutofit/>
          </a:bodyPr>
          <a:lstStyle/>
          <a:p>
            <a:r>
              <a:rPr lang="en-US">
                <a:ea typeface="+mn-lt"/>
                <a:cs typeface="+mn-lt"/>
              </a:rPr>
              <a:t>The goal is to provide three concrete, actionable insights for the studio to maximize its box office revenue while minimizing financial risks and gaining a competitive edge. These insights should guide decisions regarding movie genre, budget allocation, cast selection, and strategic release timing.</a:t>
            </a:r>
          </a:p>
        </p:txBody>
      </p:sp>
    </p:spTree>
    <p:extLst>
      <p:ext uri="{BB962C8B-B14F-4D97-AF65-F5344CB8AC3E}">
        <p14:creationId xmlns:p14="http://schemas.microsoft.com/office/powerpoint/2010/main" val="1948172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65562C-3EEB-A93F-5C60-889DF68D4223}"/>
              </a:ext>
            </a:extLst>
          </p:cNvPr>
          <p:cNvSpPr>
            <a:spLocks noGrp="1"/>
          </p:cNvSpPr>
          <p:nvPr>
            <p:ph type="title"/>
          </p:nvPr>
        </p:nvSpPr>
        <p:spPr>
          <a:xfrm>
            <a:off x="826396" y="586855"/>
            <a:ext cx="4230100" cy="3387497"/>
          </a:xfrm>
        </p:spPr>
        <p:txBody>
          <a:bodyPr anchor="b">
            <a:normAutofit/>
          </a:bodyPr>
          <a:lstStyle/>
          <a:p>
            <a:pPr algn="r"/>
            <a:r>
              <a:rPr lang="en-US" sz="4000">
                <a:solidFill>
                  <a:srgbClr val="FFFFFF"/>
                </a:solidFill>
              </a:rPr>
              <a:t>Data Understanding</a:t>
            </a:r>
          </a:p>
        </p:txBody>
      </p:sp>
      <p:sp>
        <p:nvSpPr>
          <p:cNvPr id="48" name="Content Placeholder 2">
            <a:extLst>
              <a:ext uri="{FF2B5EF4-FFF2-40B4-BE49-F238E27FC236}">
                <a16:creationId xmlns:a16="http://schemas.microsoft.com/office/drawing/2014/main" id="{448BFAA7-0186-FE1A-AC60-C2BBAABF1D78}"/>
              </a:ext>
            </a:extLst>
          </p:cNvPr>
          <p:cNvSpPr>
            <a:spLocks noGrp="1"/>
          </p:cNvSpPr>
          <p:nvPr>
            <p:ph idx="1"/>
          </p:nvPr>
        </p:nvSpPr>
        <p:spPr>
          <a:xfrm>
            <a:off x="6503158" y="649480"/>
            <a:ext cx="4862447" cy="5546047"/>
          </a:xfrm>
        </p:spPr>
        <p:txBody>
          <a:bodyPr vert="horz" lIns="91440" tIns="45720" rIns="91440" bIns="45720" rtlCol="0" anchor="ctr">
            <a:normAutofit/>
          </a:bodyPr>
          <a:lstStyle/>
          <a:p>
            <a:pPr marL="0" indent="0">
              <a:buNone/>
            </a:pPr>
            <a:r>
              <a:rPr lang="en-US"/>
              <a:t>The data for this analysis comes from multiple movie industry sources, including Box Office Mojo, IMDB, Rotten Tomatoes, The Movie DB, and The Numbers. </a:t>
            </a:r>
          </a:p>
          <a:p>
            <a:endParaRPr lang="en-US"/>
          </a:p>
          <a:p>
            <a:pPr marL="0" indent="0">
              <a:buNone/>
            </a:pPr>
            <a:endParaRPr lang="en-US" sz="2000"/>
          </a:p>
          <a:p>
            <a:pPr marL="0" indent="0">
              <a:buNone/>
            </a:pPr>
            <a:endParaRPr lang="en-US" sz="2000"/>
          </a:p>
        </p:txBody>
      </p:sp>
    </p:spTree>
    <p:extLst>
      <p:ext uri="{BB962C8B-B14F-4D97-AF65-F5344CB8AC3E}">
        <p14:creationId xmlns:p14="http://schemas.microsoft.com/office/powerpoint/2010/main" val="3368074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38231D-1D7D-FDB0-CC72-A27FC21C9F97}"/>
              </a:ext>
            </a:extLst>
          </p:cNvPr>
          <p:cNvSpPr>
            <a:spLocks noGrp="1"/>
          </p:cNvSpPr>
          <p:nvPr>
            <p:ph type="title"/>
          </p:nvPr>
        </p:nvSpPr>
        <p:spPr>
          <a:xfrm>
            <a:off x="1371597" y="348865"/>
            <a:ext cx="10044023" cy="877729"/>
          </a:xfrm>
        </p:spPr>
        <p:txBody>
          <a:bodyPr anchor="ctr">
            <a:normAutofit/>
          </a:bodyPr>
          <a:lstStyle/>
          <a:p>
            <a:r>
              <a:rPr lang="en-US" sz="2800">
                <a:solidFill>
                  <a:srgbClr val="FFFFFF"/>
                </a:solidFill>
                <a:latin typeface="Aptos"/>
              </a:rPr>
              <a:t>These datasets provide rich insights into various aspects of movie performance such as :</a:t>
            </a:r>
          </a:p>
          <a:p>
            <a:endParaRPr lang="en-US" sz="2800">
              <a:solidFill>
                <a:srgbClr val="FFFFFF"/>
              </a:solidFill>
            </a:endParaRPr>
          </a:p>
        </p:txBody>
      </p:sp>
      <p:graphicFrame>
        <p:nvGraphicFramePr>
          <p:cNvPr id="5" name="Content Placeholder 2">
            <a:extLst>
              <a:ext uri="{FF2B5EF4-FFF2-40B4-BE49-F238E27FC236}">
                <a16:creationId xmlns:a16="http://schemas.microsoft.com/office/drawing/2014/main" id="{076BEE67-1B39-7431-46D7-D9C6C71085DF}"/>
              </a:ext>
            </a:extLst>
          </p:cNvPr>
          <p:cNvGraphicFramePr>
            <a:graphicFrameLocks noGrp="1"/>
          </p:cNvGraphicFramePr>
          <p:nvPr>
            <p:ph idx="1"/>
            <p:extLst>
              <p:ext uri="{D42A27DB-BD31-4B8C-83A1-F6EECF244321}">
                <p14:modId xmlns:p14="http://schemas.microsoft.com/office/powerpoint/2010/main" val="1469614281"/>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788412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8" name="Picture 67">
            <a:extLst>
              <a:ext uri="{FF2B5EF4-FFF2-40B4-BE49-F238E27FC236}">
                <a16:creationId xmlns:a16="http://schemas.microsoft.com/office/drawing/2014/main" id="{5A33CB9A-0EB4-551F-C3E5-7A9C0800D134}"/>
              </a:ext>
            </a:extLst>
          </p:cNvPr>
          <p:cNvPicPr>
            <a:picLocks noChangeAspect="1"/>
          </p:cNvPicPr>
          <p:nvPr/>
        </p:nvPicPr>
        <p:blipFill>
          <a:blip r:embed="rId2">
            <a:duotone>
              <a:schemeClr val="bg2">
                <a:shade val="45000"/>
                <a:satMod val="135000"/>
              </a:schemeClr>
              <a:prstClr val="white"/>
            </a:duotone>
          </a:blip>
          <a:srcRect t="9091" r="16767" b="-1"/>
          <a:stretch/>
        </p:blipFill>
        <p:spPr>
          <a:xfrm>
            <a:off x="20" y="10"/>
            <a:ext cx="12191980" cy="6857990"/>
          </a:xfrm>
          <a:prstGeom prst="rect">
            <a:avLst/>
          </a:prstGeom>
        </p:spPr>
      </p:pic>
      <p:sp>
        <p:nvSpPr>
          <p:cNvPr id="74" name="Rectangle 73">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BD7DE2-71CF-8C49-9AF6-C10F14ECB8CE}"/>
              </a:ext>
            </a:extLst>
          </p:cNvPr>
          <p:cNvSpPr>
            <a:spLocks noGrp="1"/>
          </p:cNvSpPr>
          <p:nvPr>
            <p:ph type="title"/>
          </p:nvPr>
        </p:nvSpPr>
        <p:spPr>
          <a:xfrm>
            <a:off x="838200" y="365125"/>
            <a:ext cx="10515600" cy="1325563"/>
          </a:xfrm>
        </p:spPr>
        <p:txBody>
          <a:bodyPr>
            <a:normAutofit/>
          </a:bodyPr>
          <a:lstStyle/>
          <a:p>
            <a:r>
              <a:rPr lang="en-US" sz="2800"/>
              <a:t>Steps taken in Data Preparation </a:t>
            </a:r>
            <a:br>
              <a:rPr lang="en-US" sz="2800"/>
            </a:br>
            <a:br>
              <a:rPr lang="en-US" sz="2800"/>
            </a:br>
            <a:r>
              <a:rPr lang="en-US" sz="2800"/>
              <a:t>Data Cleaning : </a:t>
            </a:r>
          </a:p>
        </p:txBody>
      </p:sp>
      <p:graphicFrame>
        <p:nvGraphicFramePr>
          <p:cNvPr id="17" name="Content Placeholder 2">
            <a:extLst>
              <a:ext uri="{FF2B5EF4-FFF2-40B4-BE49-F238E27FC236}">
                <a16:creationId xmlns:a16="http://schemas.microsoft.com/office/drawing/2014/main" id="{5CB3797D-0162-3CAC-6E54-73BDA2012387}"/>
              </a:ext>
            </a:extLst>
          </p:cNvPr>
          <p:cNvGraphicFramePr>
            <a:graphicFrameLocks noGrp="1"/>
          </p:cNvGraphicFramePr>
          <p:nvPr>
            <p:ph idx="1"/>
            <p:extLst>
              <p:ext uri="{D42A27DB-BD31-4B8C-83A1-F6EECF244321}">
                <p14:modId xmlns:p14="http://schemas.microsoft.com/office/powerpoint/2010/main" val="425191475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3520223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25</Slides>
  <Notes>0</Notes>
  <HiddenSlides>0</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FILM SUCCESS ANALYSIS</vt:lpstr>
      <vt:lpstr>GROUP V</vt:lpstr>
      <vt:lpstr>INTRODUCTION</vt:lpstr>
      <vt:lpstr>Market Challenge: Strategic Film Production Decisions</vt:lpstr>
      <vt:lpstr>Minimizing Risks</vt:lpstr>
      <vt:lpstr>The Goal.</vt:lpstr>
      <vt:lpstr>Data Understanding</vt:lpstr>
      <vt:lpstr>These datasets provide rich insights into various aspects of movie performance such as : </vt:lpstr>
      <vt:lpstr>Steps taken in Data Preparation   Data Cleaning : </vt:lpstr>
      <vt:lpstr>Identifying High-Performing Movie Genres</vt:lpstr>
      <vt:lpstr>PowerPoint Presentation</vt:lpstr>
      <vt:lpstr>BIVARIATE ANALYSIS</vt:lpstr>
      <vt:lpstr>Predict Revenue Based on Movie Features</vt:lpstr>
      <vt:lpstr>Model coefficients</vt:lpstr>
      <vt:lpstr>  Even after transformation, the model fails the Normality and Homoscedastic test as shown below, indicating the need to go for non- linear models. </vt:lpstr>
      <vt:lpstr>Evaluating Budget vs. Revenue Correlation   </vt:lpstr>
      <vt:lpstr>There is a positive correlation of 0.748306 between production budget and World-wide gross (Revenue).</vt:lpstr>
      <vt:lpstr>Higher budget movies tend to have a higher chance of being profitable, but profitability could be more concentrated in the lower budget ranges due to smaller production costs.</vt:lpstr>
      <vt:lpstr>Seasonal Trends in Box Office Revenue   </vt:lpstr>
      <vt:lpstr>Average Return On Investment(ROI)  over a period Of Months</vt:lpstr>
      <vt:lpstr>Impact of Movie Cast and Crew on the Success of movie   </vt:lpstr>
      <vt:lpstr>The bar chart highlights that Director David Fincher consistently achieves the highest average ratings among directors who specialize in the genres of Horror, Thriller, or Mystery.    This suggests his exceptional skill in crafting compelling narratives within these genres, making him a standout among his peers.</vt:lpstr>
      <vt:lpstr>Catherine Keener, Lili Taylor, Ben Affleck, John C. Reilly, Tom Hanks, Harrison Ford, and Ewan McGregor are shown as the leading actors and actresses in Horror, Thriller, and Mystery genres with ratings above 7.5 and substantial audience engagement (over 9000 votes). </vt:lpstr>
      <vt:lpstr>Recommendations  Based on the analyzed data presented here are some recommendations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827</cp:revision>
  <dcterms:created xsi:type="dcterms:W3CDTF">2025-01-18T10:29:51Z</dcterms:created>
  <dcterms:modified xsi:type="dcterms:W3CDTF">2025-01-19T17:02:25Z</dcterms:modified>
</cp:coreProperties>
</file>

<file path=docProps/thumbnail.jpeg>
</file>